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57" r:id="rId1"/>
  </p:sldMasterIdLst>
  <p:notesMasterIdLst>
    <p:notesMasterId r:id="rId11"/>
  </p:notesMasterIdLst>
  <p:sldIdLst>
    <p:sldId id="660" r:id="rId2"/>
    <p:sldId id="675" r:id="rId3"/>
    <p:sldId id="677" r:id="rId4"/>
    <p:sldId id="676" r:id="rId5"/>
    <p:sldId id="678" r:id="rId6"/>
    <p:sldId id="671" r:id="rId7"/>
    <p:sldId id="672" r:id="rId8"/>
    <p:sldId id="673" r:id="rId9"/>
    <p:sldId id="674" r:id="rId1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2F2"/>
    <a:srgbClr val="EA7131"/>
    <a:srgbClr val="FFFFFF"/>
    <a:srgbClr val="3B3C3B"/>
    <a:srgbClr val="F0F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27" autoAdjust="0"/>
    <p:restoredTop sz="94658"/>
  </p:normalViewPr>
  <p:slideViewPr>
    <p:cSldViewPr snapToGrid="0">
      <p:cViewPr varScale="1">
        <p:scale>
          <a:sx n="120" d="100"/>
          <a:sy n="120" d="100"/>
        </p:scale>
        <p:origin x="98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5CE0B0-C65E-4EAB-8E5B-E10BD49E3529}" type="datetimeFigureOut">
              <a:rPr kumimoji="1" lang="ja-JP" altLang="en-US" smtClean="0"/>
              <a:t>2026/7/26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FA35BD-CD81-44A4-975E-463EEC341B30}" type="slidenum">
              <a:rPr kumimoji="1" lang="ja-JP" altLang="en-US" smtClean="0"/>
              <a:t>‹#›</a:t>
            </a:fld>
            <a:endParaRPr kumimoji="1" lang="ja-JP" altLang="en-US"/>
          </a:p>
        </p:txBody>
      </p:sp>
    </p:spTree>
    <p:extLst>
      <p:ext uri="{BB962C8B-B14F-4D97-AF65-F5344CB8AC3E}">
        <p14:creationId xmlns:p14="http://schemas.microsoft.com/office/powerpoint/2010/main" val="208749117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31355B9-3E3A-CCBC-4CAA-737D1161C048}"/>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D6437ED-E39F-4E79-6F83-01EDE390F0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5B3443D9-57CC-DD35-27BA-9402DA013DB5}"/>
              </a:ext>
            </a:extLst>
          </p:cNvPr>
          <p:cNvSpPr>
            <a:spLocks noGrp="1"/>
          </p:cNvSpPr>
          <p:nvPr>
            <p:ph type="dt" sz="half" idx="10"/>
          </p:nvPr>
        </p:nvSpPr>
        <p:spPr/>
        <p:txBody>
          <a:bodyPr/>
          <a:lstStyle/>
          <a:p>
            <a:fld id="{6C00E557-14B8-1D47-AA0C-18D272BEF01D}"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97B3558B-3E44-87A4-C4FC-4A63929A86D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9E17218-CCFF-DF1F-AD58-4B90EB34E0DD}"/>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2784942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D058853-15D7-9BE4-0221-0FCEFA19926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5D5EB3C-DC8B-F019-80CD-78E1C647E735}"/>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FC2EE8A-3675-8CC3-6502-B6BC0FBABA93}"/>
              </a:ext>
            </a:extLst>
          </p:cNvPr>
          <p:cNvSpPr>
            <a:spLocks noGrp="1"/>
          </p:cNvSpPr>
          <p:nvPr>
            <p:ph type="dt" sz="half" idx="10"/>
          </p:nvPr>
        </p:nvSpPr>
        <p:spPr/>
        <p:txBody>
          <a:bodyPr/>
          <a:lstStyle/>
          <a:p>
            <a:fld id="{6C00E557-14B8-1D47-AA0C-18D272BEF01D}"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EFFDDD65-9284-8A14-FFEF-D50B8B13AAF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BD9510A-0764-35B2-922D-C3795C6273E0}"/>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1882334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D2F2FC9-52A0-7679-1AD1-CBC102C472DC}"/>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FAD4E83-C043-6EE5-36AD-67859EFB4418}"/>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06496D1-A1CF-701F-C2E2-A2007A837F1B}"/>
              </a:ext>
            </a:extLst>
          </p:cNvPr>
          <p:cNvSpPr>
            <a:spLocks noGrp="1"/>
          </p:cNvSpPr>
          <p:nvPr>
            <p:ph type="dt" sz="half" idx="10"/>
          </p:nvPr>
        </p:nvSpPr>
        <p:spPr/>
        <p:txBody>
          <a:bodyPr/>
          <a:lstStyle/>
          <a:p>
            <a:fld id="{6C00E557-14B8-1D47-AA0C-18D272BEF01D}"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F13C1EFA-7182-B908-1B86-E9B33B39069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001CC9D-4FB4-B7E1-5EA1-268B2FD8738F}"/>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481850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779A935-0EF6-768B-0007-3F30C9DF93C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ABD0C35-A985-D996-F71F-5B9E78022216}"/>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B94A50E-73FB-22C4-5972-38FB3FEFBE0F}"/>
              </a:ext>
            </a:extLst>
          </p:cNvPr>
          <p:cNvSpPr>
            <a:spLocks noGrp="1"/>
          </p:cNvSpPr>
          <p:nvPr>
            <p:ph type="dt" sz="half" idx="10"/>
          </p:nvPr>
        </p:nvSpPr>
        <p:spPr/>
        <p:txBody>
          <a:bodyPr/>
          <a:lstStyle/>
          <a:p>
            <a:fld id="{6C00E557-14B8-1D47-AA0C-18D272BEF01D}"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9912038F-0F26-4775-3BDB-327B574258F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1EEBF98-4AE0-CDC2-0E59-FC1D26F3B701}"/>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1805463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3A227A-0A86-AF47-2E8B-C3B54A7761A6}"/>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20E35A6-54C8-CFB0-67A3-70D2D7AEA0B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2514DE00-5A95-83E4-8A08-5E43DDD79B8A}"/>
              </a:ext>
            </a:extLst>
          </p:cNvPr>
          <p:cNvSpPr>
            <a:spLocks noGrp="1"/>
          </p:cNvSpPr>
          <p:nvPr>
            <p:ph type="dt" sz="half" idx="10"/>
          </p:nvPr>
        </p:nvSpPr>
        <p:spPr/>
        <p:txBody>
          <a:bodyPr/>
          <a:lstStyle/>
          <a:p>
            <a:fld id="{6C00E557-14B8-1D47-AA0C-18D272BEF01D}"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3A67B9C2-FB18-A732-9BCF-32442A666BA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047416D-15E5-1968-E3AE-C816CEA2EE8E}"/>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2549511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B129F4D-BC2F-6D9A-45B6-691E96379C3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D112FB5-E41E-FC18-5B64-5C7B93A9FCE5}"/>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42F5DEA6-55A6-925B-4EFE-3ACE3F7302B4}"/>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1F0EABDD-4C17-32C8-BE05-CC54265E5264}"/>
              </a:ext>
            </a:extLst>
          </p:cNvPr>
          <p:cNvSpPr>
            <a:spLocks noGrp="1"/>
          </p:cNvSpPr>
          <p:nvPr>
            <p:ph type="dt" sz="half" idx="10"/>
          </p:nvPr>
        </p:nvSpPr>
        <p:spPr/>
        <p:txBody>
          <a:bodyPr/>
          <a:lstStyle/>
          <a:p>
            <a:fld id="{6C00E557-14B8-1D47-AA0C-18D272BEF01D}" type="datetimeFigureOut">
              <a:rPr kumimoji="1" lang="ja-JP" altLang="en-US" smtClean="0"/>
              <a:t>2026/7/26</a:t>
            </a:fld>
            <a:endParaRPr kumimoji="1" lang="ja-JP" altLang="en-US"/>
          </a:p>
        </p:txBody>
      </p:sp>
      <p:sp>
        <p:nvSpPr>
          <p:cNvPr id="6" name="フッター プレースホルダー 5">
            <a:extLst>
              <a:ext uri="{FF2B5EF4-FFF2-40B4-BE49-F238E27FC236}">
                <a16:creationId xmlns:a16="http://schemas.microsoft.com/office/drawing/2014/main" id="{8D1E8E6F-C0A4-18B8-04A3-B4AE8A473FB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D8666CD-63E1-C773-4C15-D8155B406A19}"/>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2512467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024C010-6726-970D-B2C4-FA55DC784800}"/>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ECFBB7F-BCF1-7FF5-DB32-8942CAFCD8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61FB30A-3602-DB83-2F75-8FB158DB0099}"/>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D400F117-FB7C-D372-C783-B41DCFFCC9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7BE0472D-C88C-2C6E-718A-C1A0239E0FB7}"/>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61AAB7A-B586-A99C-939D-598EB36F1F8E}"/>
              </a:ext>
            </a:extLst>
          </p:cNvPr>
          <p:cNvSpPr>
            <a:spLocks noGrp="1"/>
          </p:cNvSpPr>
          <p:nvPr>
            <p:ph type="dt" sz="half" idx="10"/>
          </p:nvPr>
        </p:nvSpPr>
        <p:spPr/>
        <p:txBody>
          <a:bodyPr/>
          <a:lstStyle/>
          <a:p>
            <a:fld id="{6C00E557-14B8-1D47-AA0C-18D272BEF01D}" type="datetimeFigureOut">
              <a:rPr kumimoji="1" lang="ja-JP" altLang="en-US" smtClean="0"/>
              <a:t>2026/7/26</a:t>
            </a:fld>
            <a:endParaRPr kumimoji="1" lang="ja-JP" altLang="en-US"/>
          </a:p>
        </p:txBody>
      </p:sp>
      <p:sp>
        <p:nvSpPr>
          <p:cNvPr id="8" name="フッター プレースホルダー 7">
            <a:extLst>
              <a:ext uri="{FF2B5EF4-FFF2-40B4-BE49-F238E27FC236}">
                <a16:creationId xmlns:a16="http://schemas.microsoft.com/office/drawing/2014/main" id="{C8A9170D-0AD1-E9EC-EF84-EEF6241EDEAF}"/>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C32ED6FD-A221-9FAD-283E-6EF1C133EDAB}"/>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856614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DE60B2-458F-7ECD-B590-B0D6DA8F720F}"/>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E3520322-18A3-99F6-81C5-C976599493CB}"/>
              </a:ext>
            </a:extLst>
          </p:cNvPr>
          <p:cNvSpPr>
            <a:spLocks noGrp="1"/>
          </p:cNvSpPr>
          <p:nvPr>
            <p:ph type="dt" sz="half" idx="10"/>
          </p:nvPr>
        </p:nvSpPr>
        <p:spPr/>
        <p:txBody>
          <a:bodyPr/>
          <a:lstStyle/>
          <a:p>
            <a:fld id="{6C00E557-14B8-1D47-AA0C-18D272BEF01D}" type="datetimeFigureOut">
              <a:rPr kumimoji="1" lang="ja-JP" altLang="en-US" smtClean="0"/>
              <a:t>2026/7/26</a:t>
            </a:fld>
            <a:endParaRPr kumimoji="1" lang="ja-JP" altLang="en-US"/>
          </a:p>
        </p:txBody>
      </p:sp>
      <p:sp>
        <p:nvSpPr>
          <p:cNvPr id="4" name="フッター プレースホルダー 3">
            <a:extLst>
              <a:ext uri="{FF2B5EF4-FFF2-40B4-BE49-F238E27FC236}">
                <a16:creationId xmlns:a16="http://schemas.microsoft.com/office/drawing/2014/main" id="{6C511539-DB39-B297-1796-AF98FCE515FF}"/>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7A5CD13B-363B-F29D-A520-3E24667D5B5B}"/>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2632591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7494F1E0-4C77-5A0C-6955-BF22F63018E6}"/>
              </a:ext>
            </a:extLst>
          </p:cNvPr>
          <p:cNvSpPr>
            <a:spLocks noGrp="1"/>
          </p:cNvSpPr>
          <p:nvPr>
            <p:ph type="dt" sz="half" idx="10"/>
          </p:nvPr>
        </p:nvSpPr>
        <p:spPr/>
        <p:txBody>
          <a:bodyPr/>
          <a:lstStyle/>
          <a:p>
            <a:fld id="{6C00E557-14B8-1D47-AA0C-18D272BEF01D}" type="datetimeFigureOut">
              <a:rPr kumimoji="1" lang="ja-JP" altLang="en-US" smtClean="0"/>
              <a:t>2026/7/26</a:t>
            </a:fld>
            <a:endParaRPr kumimoji="1" lang="ja-JP" altLang="en-US"/>
          </a:p>
        </p:txBody>
      </p:sp>
      <p:sp>
        <p:nvSpPr>
          <p:cNvPr id="3" name="フッター プレースホルダー 2">
            <a:extLst>
              <a:ext uri="{FF2B5EF4-FFF2-40B4-BE49-F238E27FC236}">
                <a16:creationId xmlns:a16="http://schemas.microsoft.com/office/drawing/2014/main" id="{458A47A3-8C1F-806F-C504-DC4328F6B25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523D03C-7A05-236A-6AA3-3839675F03FC}"/>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873527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6A9BB59-93E3-9F08-37DD-1DB35C58450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B5B9035-4D6B-445D-A373-66FE32A5D1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6B25DB46-D25D-BCA7-DADA-27D482AB55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A30E17C-37FB-60F4-B88A-171A216DF18D}"/>
              </a:ext>
            </a:extLst>
          </p:cNvPr>
          <p:cNvSpPr>
            <a:spLocks noGrp="1"/>
          </p:cNvSpPr>
          <p:nvPr>
            <p:ph type="dt" sz="half" idx="10"/>
          </p:nvPr>
        </p:nvSpPr>
        <p:spPr/>
        <p:txBody>
          <a:bodyPr/>
          <a:lstStyle/>
          <a:p>
            <a:fld id="{6C00E557-14B8-1D47-AA0C-18D272BEF01D}" type="datetimeFigureOut">
              <a:rPr kumimoji="1" lang="ja-JP" altLang="en-US" smtClean="0"/>
              <a:t>2026/7/26</a:t>
            </a:fld>
            <a:endParaRPr kumimoji="1" lang="ja-JP" altLang="en-US"/>
          </a:p>
        </p:txBody>
      </p:sp>
      <p:sp>
        <p:nvSpPr>
          <p:cNvPr id="6" name="フッター プレースホルダー 5">
            <a:extLst>
              <a:ext uri="{FF2B5EF4-FFF2-40B4-BE49-F238E27FC236}">
                <a16:creationId xmlns:a16="http://schemas.microsoft.com/office/drawing/2014/main" id="{E506CE42-B37C-EC68-BC6F-82B18B18BA9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046BE8B-DEBE-47FD-3226-6E604BB93627}"/>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3057540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4497BDA-4FCF-AC57-EF17-F68EA2A2964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F09C3071-FFD6-90DA-195F-CEB8203073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B4B6A6C5-608C-23F0-7B57-B21EB98B09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A54943F-F636-990F-010A-0EE0953436AD}"/>
              </a:ext>
            </a:extLst>
          </p:cNvPr>
          <p:cNvSpPr>
            <a:spLocks noGrp="1"/>
          </p:cNvSpPr>
          <p:nvPr>
            <p:ph type="dt" sz="half" idx="10"/>
          </p:nvPr>
        </p:nvSpPr>
        <p:spPr/>
        <p:txBody>
          <a:bodyPr/>
          <a:lstStyle/>
          <a:p>
            <a:fld id="{6C00E557-14B8-1D47-AA0C-18D272BEF01D}" type="datetimeFigureOut">
              <a:rPr kumimoji="1" lang="ja-JP" altLang="en-US" smtClean="0"/>
              <a:t>2026/7/26</a:t>
            </a:fld>
            <a:endParaRPr kumimoji="1" lang="ja-JP" altLang="en-US"/>
          </a:p>
        </p:txBody>
      </p:sp>
      <p:sp>
        <p:nvSpPr>
          <p:cNvPr id="6" name="フッター プレースホルダー 5">
            <a:extLst>
              <a:ext uri="{FF2B5EF4-FFF2-40B4-BE49-F238E27FC236}">
                <a16:creationId xmlns:a16="http://schemas.microsoft.com/office/drawing/2014/main" id="{C4690400-BACF-0FA0-43D1-0608189FE78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E5CB571-6AE6-3D73-416F-D710C5BB1573}"/>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3470540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8BB09C2-EA5C-1405-FE2E-3FB0C18D13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793EA59-EB88-8B72-47CE-841CCF543A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144C176-3F80-EC63-2A25-9AB0A17751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C00E557-14B8-1D47-AA0C-18D272BEF01D}"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DC6033B3-8FC3-270F-004E-720EFEAAC0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3D05F02-57F0-03E8-73AD-7779E2EC37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1566239980"/>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osaka-innovation-data-lab.jp/"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s://docs.google.com/forms/d/e/1FAIpQLSeschiyKHPYHsAncKywX6ycn4ddKMowwgcZ0c9hlQcINYqYRw/viewform?usp=header"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432F5-5264-A3AD-1A3D-06CA9FC8847F}"/>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EB234DC2-8E1A-8016-8E52-A34ACD25BD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3566" y="259602"/>
            <a:ext cx="8384867" cy="6338795"/>
          </a:xfrm>
          <a:prstGeom prst="rect">
            <a:avLst/>
          </a:prstGeom>
        </p:spPr>
      </p:pic>
      <p:sp>
        <p:nvSpPr>
          <p:cNvPr id="5" name="正方形/長方形 4">
            <a:extLst>
              <a:ext uri="{FF2B5EF4-FFF2-40B4-BE49-F238E27FC236}">
                <a16:creationId xmlns:a16="http://schemas.microsoft.com/office/drawing/2014/main" id="{50C5DF4F-754B-B7DA-CFB6-5B65326CDBA5}"/>
              </a:ext>
            </a:extLst>
          </p:cNvPr>
          <p:cNvSpPr/>
          <p:nvPr/>
        </p:nvSpPr>
        <p:spPr>
          <a:xfrm>
            <a:off x="0" y="259602"/>
            <a:ext cx="12192000" cy="6858000"/>
          </a:xfrm>
          <a:prstGeom prst="rect">
            <a:avLst/>
          </a:prstGeom>
          <a:solidFill>
            <a:srgbClr val="FFFFFF">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E8E5081E-445B-ECA3-9F8D-27594CE04F7F}"/>
              </a:ext>
            </a:extLst>
          </p:cNvPr>
          <p:cNvSpPr txBox="1"/>
          <p:nvPr/>
        </p:nvSpPr>
        <p:spPr>
          <a:xfrm>
            <a:off x="3670663" y="2705725"/>
            <a:ext cx="4850674" cy="1446550"/>
          </a:xfrm>
          <a:prstGeom prst="rect">
            <a:avLst/>
          </a:prstGeom>
          <a:noFill/>
        </p:spPr>
        <p:txBody>
          <a:bodyPr wrap="square" rtlCol="0">
            <a:spAutoFit/>
          </a:bodyPr>
          <a:lstStyle/>
          <a:p>
            <a:pPr algn="ctr"/>
            <a:r>
              <a:rPr kumimoji="1" lang="ja-JP" altLang="en-US" sz="4400" b="1">
                <a:latin typeface="Yu Gothic" panose="020B0400000000000000" pitchFamily="34" charset="-128"/>
                <a:ea typeface="Yu Gothic" panose="020B0400000000000000" pitchFamily="34" charset="-128"/>
              </a:rPr>
              <a:t>エントリーシート</a:t>
            </a:r>
            <a:endParaRPr kumimoji="1" lang="en-US" altLang="ja-JP" sz="4400" b="1" dirty="0">
              <a:latin typeface="Yu Gothic" panose="020B0400000000000000" pitchFamily="34" charset="-128"/>
              <a:ea typeface="Yu Gothic" panose="020B0400000000000000" pitchFamily="34" charset="-128"/>
            </a:endParaRPr>
          </a:p>
          <a:p>
            <a:pPr algn="ctr"/>
            <a:r>
              <a:rPr lang="ja-JP" altLang="en-US" sz="4400" b="1">
                <a:latin typeface="Yu Gothic" panose="020B0400000000000000" pitchFamily="34" charset="-128"/>
                <a:ea typeface="Yu Gothic" panose="020B0400000000000000" pitchFamily="34" charset="-128"/>
              </a:rPr>
              <a:t>（学生版）</a:t>
            </a:r>
            <a:endParaRPr kumimoji="1" lang="ja-JP" altLang="en-US" sz="4400" b="1">
              <a:latin typeface="Yu Gothic" panose="020B0400000000000000" pitchFamily="34" charset="-128"/>
              <a:ea typeface="Yu Gothic" panose="020B0400000000000000" pitchFamily="34" charset="-128"/>
            </a:endParaRPr>
          </a:p>
        </p:txBody>
      </p:sp>
      <p:sp>
        <p:nvSpPr>
          <p:cNvPr id="2" name="テキスト ボックス 1">
            <a:extLst>
              <a:ext uri="{FF2B5EF4-FFF2-40B4-BE49-F238E27FC236}">
                <a16:creationId xmlns:a16="http://schemas.microsoft.com/office/drawing/2014/main" id="{1050F21E-5023-E10C-B099-79E6990C2D35}"/>
              </a:ext>
            </a:extLst>
          </p:cNvPr>
          <p:cNvSpPr txBox="1"/>
          <p:nvPr/>
        </p:nvSpPr>
        <p:spPr>
          <a:xfrm>
            <a:off x="226423" y="6139543"/>
            <a:ext cx="6653348" cy="646331"/>
          </a:xfrm>
          <a:prstGeom prst="rect">
            <a:avLst/>
          </a:prstGeom>
          <a:noFill/>
        </p:spPr>
        <p:txBody>
          <a:bodyPr wrap="square" rtlCol="0">
            <a:spAutoFit/>
          </a:bodyPr>
          <a:lstStyle/>
          <a:p>
            <a:r>
              <a:rPr kumimoji="1" lang="ja-JP" altLang="en-US" sz="1200"/>
              <a:t>留意事項</a:t>
            </a:r>
            <a:endParaRPr kumimoji="1" lang="en-US" altLang="ja-JP" sz="1200" dirty="0"/>
          </a:p>
          <a:p>
            <a:r>
              <a:rPr lang="en-US" altLang="ja-JP" sz="1200" dirty="0"/>
              <a:t>※</a:t>
            </a:r>
            <a:r>
              <a:rPr lang="ja-JP" altLang="en-US" sz="1200"/>
              <a:t>フォントサイズは</a:t>
            </a:r>
            <a:r>
              <a:rPr lang="en-US" altLang="ja-JP" sz="1200" dirty="0"/>
              <a:t>12pt</a:t>
            </a:r>
            <a:r>
              <a:rPr lang="ja-JP" altLang="en-US" sz="1200"/>
              <a:t>以上を推奨いたします</a:t>
            </a:r>
            <a:endParaRPr lang="en-US" altLang="ja-JP" sz="1200" dirty="0"/>
          </a:p>
          <a:p>
            <a:r>
              <a:rPr kumimoji="1" lang="en-US" altLang="ja-JP" sz="1200" dirty="0"/>
              <a:t>※</a:t>
            </a:r>
            <a:r>
              <a:rPr kumimoji="1" lang="ja-JP" altLang="en-US" sz="1200"/>
              <a:t>日本語にてご記載ください</a:t>
            </a:r>
          </a:p>
        </p:txBody>
      </p:sp>
    </p:spTree>
    <p:extLst>
      <p:ext uri="{BB962C8B-B14F-4D97-AF65-F5344CB8AC3E}">
        <p14:creationId xmlns:p14="http://schemas.microsoft.com/office/powerpoint/2010/main" val="1638307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D1FE130D-F45A-1C8C-BD94-A9CB4F4996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3566" y="259602"/>
            <a:ext cx="8384867" cy="6338795"/>
          </a:xfrm>
          <a:prstGeom prst="rect">
            <a:avLst/>
          </a:prstGeom>
        </p:spPr>
      </p:pic>
      <p:sp>
        <p:nvSpPr>
          <p:cNvPr id="5" name="正方形/長方形 4">
            <a:extLst>
              <a:ext uri="{FF2B5EF4-FFF2-40B4-BE49-F238E27FC236}">
                <a16:creationId xmlns:a16="http://schemas.microsoft.com/office/drawing/2014/main" id="{BBD12F2F-D783-D9FE-F33F-BB294EE0E9C3}"/>
              </a:ext>
            </a:extLst>
          </p:cNvPr>
          <p:cNvSpPr/>
          <p:nvPr/>
        </p:nvSpPr>
        <p:spPr>
          <a:xfrm>
            <a:off x="0" y="276445"/>
            <a:ext cx="12192000" cy="6321952"/>
          </a:xfrm>
          <a:prstGeom prst="rect">
            <a:avLst/>
          </a:prstGeom>
          <a:solidFill>
            <a:srgbClr val="FFFFFF">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nSpc>
                <a:spcPct val="140000"/>
              </a:lnSpc>
            </a:pPr>
            <a:r>
              <a:rPr kumimoji="1" lang="ja-JP" altLang="en-US" sz="1600">
                <a:solidFill>
                  <a:schemeClr val="tx1"/>
                </a:solidFill>
              </a:rPr>
              <a:t>■</a:t>
            </a:r>
            <a:r>
              <a:rPr lang="ja-JP" altLang="en-US" sz="1600">
                <a:solidFill>
                  <a:schemeClr val="tx1"/>
                </a:solidFill>
              </a:rPr>
              <a:t>学生</a:t>
            </a:r>
            <a:r>
              <a:rPr kumimoji="1" lang="ja-JP" altLang="en-US" sz="1600">
                <a:solidFill>
                  <a:schemeClr val="tx1"/>
                </a:solidFill>
              </a:rPr>
              <a:t>版ハッカソン</a:t>
            </a:r>
          </a:p>
          <a:p>
            <a:pPr>
              <a:lnSpc>
                <a:spcPct val="140000"/>
              </a:lnSpc>
            </a:pPr>
            <a:r>
              <a:rPr kumimoji="1" lang="en-US" altLang="ja-JP" sz="1600" dirty="0">
                <a:solidFill>
                  <a:schemeClr val="tx1"/>
                </a:solidFill>
              </a:rPr>
              <a:t>【</a:t>
            </a:r>
            <a:r>
              <a:rPr kumimoji="1" lang="ja-JP" altLang="en-US" sz="1600">
                <a:solidFill>
                  <a:schemeClr val="tx1"/>
                </a:solidFill>
              </a:rPr>
              <a:t>応募締切</a:t>
            </a:r>
            <a:r>
              <a:rPr kumimoji="1" lang="en-US" altLang="ja-JP" sz="1600" dirty="0">
                <a:solidFill>
                  <a:schemeClr val="tx1"/>
                </a:solidFill>
              </a:rPr>
              <a:t>】</a:t>
            </a:r>
            <a:r>
              <a:rPr kumimoji="1" lang="ja-JP" altLang="en-US" sz="1600">
                <a:solidFill>
                  <a:schemeClr val="tx1"/>
                </a:solidFill>
              </a:rPr>
              <a:t>令和</a:t>
            </a:r>
            <a:r>
              <a:rPr kumimoji="1" lang="en-US" altLang="ja-JP" sz="1600" dirty="0">
                <a:solidFill>
                  <a:schemeClr val="tx1"/>
                </a:solidFill>
              </a:rPr>
              <a:t>8</a:t>
            </a:r>
            <a:r>
              <a:rPr kumimoji="1" lang="ja-JP" altLang="en-US" sz="1600">
                <a:solidFill>
                  <a:schemeClr val="tx1"/>
                </a:solidFill>
              </a:rPr>
              <a:t>年</a:t>
            </a:r>
            <a:r>
              <a:rPr kumimoji="1" lang="en-US" altLang="ja-JP" sz="1600" dirty="0">
                <a:solidFill>
                  <a:schemeClr val="tx1"/>
                </a:solidFill>
              </a:rPr>
              <a:t>10</a:t>
            </a:r>
            <a:r>
              <a:rPr kumimoji="1" lang="ja-JP" altLang="en-US" sz="1600">
                <a:solidFill>
                  <a:schemeClr val="tx1"/>
                </a:solidFill>
              </a:rPr>
              <a:t>月</a:t>
            </a:r>
            <a:r>
              <a:rPr kumimoji="1" lang="en-US" altLang="ja-JP" sz="1600" dirty="0">
                <a:solidFill>
                  <a:schemeClr val="tx1"/>
                </a:solidFill>
              </a:rPr>
              <a:t>21</a:t>
            </a:r>
            <a:r>
              <a:rPr kumimoji="1" lang="ja-JP" altLang="en-US" sz="1600">
                <a:solidFill>
                  <a:schemeClr val="tx1"/>
                </a:solidFill>
              </a:rPr>
              <a:t>日（水）</a:t>
            </a:r>
            <a:r>
              <a:rPr kumimoji="1" lang="en-US" altLang="ja-JP" sz="1600" dirty="0">
                <a:solidFill>
                  <a:schemeClr val="tx1"/>
                </a:solidFill>
              </a:rPr>
              <a:t>23:59</a:t>
            </a:r>
            <a:br>
              <a:rPr kumimoji="1" lang="en-US" altLang="ja-JP" sz="1600" dirty="0">
                <a:solidFill>
                  <a:schemeClr val="tx1"/>
                </a:solidFill>
              </a:rPr>
            </a:br>
            <a:r>
              <a:rPr kumimoji="1" lang="en-US" altLang="ja-JP" sz="1600" dirty="0">
                <a:solidFill>
                  <a:schemeClr val="tx1"/>
                </a:solidFill>
              </a:rPr>
              <a:t>【</a:t>
            </a:r>
            <a:r>
              <a:rPr kumimoji="1" lang="ja-JP" altLang="en-US" sz="1600">
                <a:solidFill>
                  <a:schemeClr val="tx1"/>
                </a:solidFill>
              </a:rPr>
              <a:t>採択予定</a:t>
            </a:r>
            <a:r>
              <a:rPr kumimoji="1" lang="en-US" altLang="ja-JP" sz="1600" dirty="0">
                <a:solidFill>
                  <a:schemeClr val="tx1"/>
                </a:solidFill>
              </a:rPr>
              <a:t>】5</a:t>
            </a:r>
            <a:r>
              <a:rPr kumimoji="1" lang="ja-JP" altLang="en-US" sz="1600">
                <a:solidFill>
                  <a:schemeClr val="tx1"/>
                </a:solidFill>
              </a:rPr>
              <a:t>件程度</a:t>
            </a:r>
            <a:br>
              <a:rPr kumimoji="1" lang="ja-JP" altLang="en-US" sz="1600">
                <a:solidFill>
                  <a:schemeClr val="tx1"/>
                </a:solidFill>
              </a:rPr>
            </a:br>
            <a:r>
              <a:rPr kumimoji="1" lang="en-US" altLang="ja-JP" sz="1600" dirty="0">
                <a:solidFill>
                  <a:schemeClr val="tx1"/>
                </a:solidFill>
              </a:rPr>
              <a:t>【</a:t>
            </a:r>
            <a:r>
              <a:rPr kumimoji="1" lang="ja-JP" altLang="en-US" sz="1600">
                <a:solidFill>
                  <a:schemeClr val="tx1"/>
                </a:solidFill>
              </a:rPr>
              <a:t>伴走支援期間</a:t>
            </a:r>
            <a:r>
              <a:rPr kumimoji="1" lang="en-US" altLang="ja-JP" sz="1600" dirty="0">
                <a:solidFill>
                  <a:schemeClr val="tx1"/>
                </a:solidFill>
              </a:rPr>
              <a:t>】</a:t>
            </a:r>
            <a:r>
              <a:rPr kumimoji="1" lang="ja-JP" altLang="en-US" sz="1600">
                <a:solidFill>
                  <a:schemeClr val="tx1"/>
                </a:solidFill>
              </a:rPr>
              <a:t>令和</a:t>
            </a:r>
            <a:r>
              <a:rPr kumimoji="1" lang="en-US" altLang="ja-JP" sz="1600" dirty="0">
                <a:solidFill>
                  <a:schemeClr val="tx1"/>
                </a:solidFill>
              </a:rPr>
              <a:t>8</a:t>
            </a:r>
            <a:r>
              <a:rPr kumimoji="1" lang="ja-JP" altLang="en-US" sz="1600">
                <a:solidFill>
                  <a:schemeClr val="tx1"/>
                </a:solidFill>
              </a:rPr>
              <a:t>年</a:t>
            </a:r>
            <a:r>
              <a:rPr lang="en-US" altLang="ja-JP" sz="1600" dirty="0">
                <a:solidFill>
                  <a:schemeClr val="tx1"/>
                </a:solidFill>
              </a:rPr>
              <a:t>11</a:t>
            </a:r>
            <a:r>
              <a:rPr kumimoji="1" lang="ja-JP" altLang="en-US" sz="1600">
                <a:solidFill>
                  <a:schemeClr val="tx1"/>
                </a:solidFill>
              </a:rPr>
              <a:t>月</a:t>
            </a:r>
            <a:r>
              <a:rPr kumimoji="1" lang="en-US" altLang="ja-JP" sz="1600" dirty="0">
                <a:solidFill>
                  <a:schemeClr val="tx1"/>
                </a:solidFill>
              </a:rPr>
              <a:t>〜</a:t>
            </a:r>
            <a:r>
              <a:rPr kumimoji="1" lang="ja-JP" altLang="en-US" sz="1600">
                <a:solidFill>
                  <a:schemeClr val="tx1"/>
                </a:solidFill>
              </a:rPr>
              <a:t>令和</a:t>
            </a:r>
            <a:r>
              <a:rPr kumimoji="1" lang="en-US" altLang="ja-JP" sz="1600" dirty="0">
                <a:solidFill>
                  <a:schemeClr val="tx1"/>
                </a:solidFill>
              </a:rPr>
              <a:t>9</a:t>
            </a:r>
            <a:r>
              <a:rPr kumimoji="1" lang="ja-JP" altLang="en-US" sz="1600">
                <a:solidFill>
                  <a:schemeClr val="tx1"/>
                </a:solidFill>
              </a:rPr>
              <a:t>年</a:t>
            </a:r>
            <a:r>
              <a:rPr kumimoji="1" lang="en-US" altLang="ja-JP" sz="1600" dirty="0">
                <a:solidFill>
                  <a:schemeClr val="tx1"/>
                </a:solidFill>
              </a:rPr>
              <a:t>2</a:t>
            </a:r>
            <a:r>
              <a:rPr kumimoji="1" lang="ja-JP" altLang="en-US" sz="1600">
                <a:solidFill>
                  <a:schemeClr val="tx1"/>
                </a:solidFill>
              </a:rPr>
              <a:t>月を予定</a:t>
            </a:r>
            <a:br>
              <a:rPr kumimoji="1" lang="ja-JP" altLang="en-US" sz="1600">
                <a:solidFill>
                  <a:schemeClr val="tx1"/>
                </a:solidFill>
              </a:rPr>
            </a:br>
            <a:r>
              <a:rPr kumimoji="1" lang="en-US" altLang="ja-JP" sz="1600" dirty="0">
                <a:solidFill>
                  <a:schemeClr val="tx1"/>
                </a:solidFill>
              </a:rPr>
              <a:t>【</a:t>
            </a:r>
            <a:r>
              <a:rPr kumimoji="1" lang="ja-JP" altLang="en-US" sz="1600">
                <a:solidFill>
                  <a:schemeClr val="tx1"/>
                </a:solidFill>
              </a:rPr>
              <a:t>応募について</a:t>
            </a:r>
            <a:r>
              <a:rPr kumimoji="1" lang="en-US" altLang="ja-JP" sz="1600" dirty="0">
                <a:solidFill>
                  <a:schemeClr val="tx1"/>
                </a:solidFill>
              </a:rPr>
              <a:t>】1</a:t>
            </a:r>
            <a:r>
              <a:rPr kumimoji="1" lang="ja-JP" altLang="en-US" sz="1600">
                <a:solidFill>
                  <a:schemeClr val="tx1"/>
                </a:solidFill>
              </a:rPr>
              <a:t>人の応募に加え、複数のメンバーによるチームでの応募も可能です。</a:t>
            </a:r>
            <a:endParaRPr kumimoji="1" lang="en-US" altLang="ja-JP" sz="1600" dirty="0">
              <a:solidFill>
                <a:schemeClr val="tx1"/>
              </a:solidFill>
            </a:endParaRPr>
          </a:p>
          <a:p>
            <a:pPr>
              <a:lnSpc>
                <a:spcPct val="140000"/>
              </a:lnSpc>
            </a:pPr>
            <a:r>
              <a:rPr kumimoji="1" lang="en-US" altLang="ja-JP" sz="1600" dirty="0">
                <a:solidFill>
                  <a:schemeClr val="tx1"/>
                </a:solidFill>
              </a:rPr>
              <a:t>※</a:t>
            </a:r>
            <a:r>
              <a:rPr kumimoji="1" lang="ja-JP" altLang="en-US" sz="1600">
                <a:solidFill>
                  <a:schemeClr val="tx1"/>
                </a:solidFill>
              </a:rPr>
              <a:t>応募者多数の場合は、応募内容をもとに選考を行います。あらかじめご了承ください。</a:t>
            </a:r>
          </a:p>
          <a:p>
            <a:pPr>
              <a:lnSpc>
                <a:spcPct val="140000"/>
              </a:lnSpc>
            </a:pPr>
            <a:br>
              <a:rPr kumimoji="1" lang="ja-JP" altLang="en-US" sz="1600">
                <a:solidFill>
                  <a:schemeClr val="tx1"/>
                </a:solidFill>
              </a:rPr>
            </a:br>
            <a:r>
              <a:rPr kumimoji="1" lang="ja-JP" altLang="en-US" sz="1600">
                <a:solidFill>
                  <a:schemeClr val="tx1"/>
                </a:solidFill>
              </a:rPr>
              <a:t>■応募にあたっては、募集要項を事前にご確認のうえ、エントリーシートに必要事項を記入し、応募フォームからご提出ください。</a:t>
            </a:r>
          </a:p>
          <a:p>
            <a:pPr>
              <a:lnSpc>
                <a:spcPct val="140000"/>
              </a:lnSpc>
            </a:pPr>
            <a:r>
              <a:rPr kumimoji="1" lang="en-US" altLang="ja-JP" sz="1600" dirty="0">
                <a:solidFill>
                  <a:schemeClr val="tx1"/>
                </a:solidFill>
              </a:rPr>
              <a:t>【</a:t>
            </a:r>
            <a:r>
              <a:rPr kumimoji="1" lang="ja-JP" altLang="en-US" sz="1600">
                <a:solidFill>
                  <a:schemeClr val="tx1"/>
                </a:solidFill>
              </a:rPr>
              <a:t>募集要項・応募フォーム</a:t>
            </a:r>
            <a:r>
              <a:rPr kumimoji="1" lang="en-US" altLang="ja-JP" sz="1600" dirty="0">
                <a:solidFill>
                  <a:schemeClr val="tx1"/>
                </a:solidFill>
              </a:rPr>
              <a:t>】</a:t>
            </a:r>
          </a:p>
          <a:p>
            <a:pPr>
              <a:lnSpc>
                <a:spcPct val="140000"/>
              </a:lnSpc>
            </a:pPr>
            <a:r>
              <a:rPr lang="ja-JP" altLang="en-US" sz="1600">
                <a:solidFill>
                  <a:schemeClr val="tx1"/>
                </a:solidFill>
              </a:rPr>
              <a:t>　▶︎</a:t>
            </a:r>
            <a:r>
              <a:rPr lang="ja-JP" altLang="en-US" sz="1600">
                <a:solidFill>
                  <a:schemeClr val="tx1"/>
                </a:solidFill>
                <a:hlinkClick r:id="rId3"/>
              </a:rPr>
              <a:t>募集要項を確認する（公式サイト）</a:t>
            </a:r>
            <a:endParaRPr lang="en-US" altLang="ja-JP" sz="1600" dirty="0">
              <a:solidFill>
                <a:schemeClr val="tx1"/>
              </a:solidFill>
            </a:endParaRPr>
          </a:p>
          <a:p>
            <a:endParaRPr lang="en-US" altLang="ja-JP" sz="1600" dirty="0">
              <a:solidFill>
                <a:schemeClr val="tx1"/>
              </a:solidFill>
            </a:endParaRPr>
          </a:p>
          <a:p>
            <a:r>
              <a:rPr lang="ja-JP" altLang="en-US" sz="1600">
                <a:solidFill>
                  <a:schemeClr val="tx1"/>
                </a:solidFill>
              </a:rPr>
              <a:t>　▶︎</a:t>
            </a:r>
            <a:r>
              <a:rPr lang="ja-JP" altLang="en-US" sz="1600">
                <a:solidFill>
                  <a:schemeClr val="tx1"/>
                </a:solidFill>
                <a:hlinkClick r:id="rId4"/>
              </a:rPr>
              <a:t>応募フォーム</a:t>
            </a:r>
            <a:endParaRPr lang="en-US" altLang="ja-JP" sz="1600" dirty="0">
              <a:solidFill>
                <a:schemeClr val="tx1"/>
              </a:solidFill>
            </a:endParaRPr>
          </a:p>
          <a:p>
            <a:endParaRPr lang="en-US" altLang="ja-JP" sz="1600" dirty="0">
              <a:solidFill>
                <a:schemeClr val="tx1"/>
              </a:solidFill>
            </a:endParaRPr>
          </a:p>
          <a:p>
            <a:r>
              <a:rPr lang="en-US" altLang="ja-JP" sz="1600" dirty="0">
                <a:solidFill>
                  <a:schemeClr val="tx1"/>
                </a:solidFill>
              </a:rPr>
              <a:t>【</a:t>
            </a:r>
            <a:r>
              <a:rPr lang="ja-JP" altLang="ja-JP" sz="1600">
                <a:solidFill>
                  <a:schemeClr val="tx1"/>
                </a:solidFill>
              </a:rPr>
              <a:t>応募者及び参加者の掲載について</a:t>
            </a:r>
            <a:r>
              <a:rPr lang="en-US" altLang="ja-JP" sz="1600" dirty="0">
                <a:solidFill>
                  <a:schemeClr val="tx1"/>
                </a:solidFill>
              </a:rPr>
              <a:t>】</a:t>
            </a:r>
            <a:br>
              <a:rPr lang="en-US" altLang="ja-JP" sz="1600" dirty="0">
                <a:solidFill>
                  <a:schemeClr val="tx1"/>
                </a:solidFill>
              </a:rPr>
            </a:br>
            <a:r>
              <a:rPr lang="ja-JP" altLang="en-US" sz="1600">
                <a:solidFill>
                  <a:schemeClr val="tx1"/>
                </a:solidFill>
              </a:rPr>
              <a:t>　本プログラムでは、応募者及び参加者の所属する学校の情報を、大阪府ウェブサイト及び本事業の公式ウェブサイト等でご紹介し</a:t>
            </a:r>
            <a:endParaRPr lang="en-US" altLang="ja-JP" sz="1600" dirty="0">
              <a:solidFill>
                <a:schemeClr val="tx1"/>
              </a:solidFill>
            </a:endParaRPr>
          </a:p>
          <a:p>
            <a:r>
              <a:rPr lang="ja-JP" altLang="en-US" sz="1600">
                <a:solidFill>
                  <a:schemeClr val="tx1"/>
                </a:solidFill>
              </a:rPr>
              <a:t>　たいと考えております。</a:t>
            </a:r>
            <a:br>
              <a:rPr lang="ja-JP" altLang="en-US" sz="1600">
                <a:solidFill>
                  <a:schemeClr val="tx1"/>
                </a:solidFill>
              </a:rPr>
            </a:br>
            <a:r>
              <a:rPr lang="ja-JP" altLang="en-US" sz="1600">
                <a:solidFill>
                  <a:schemeClr val="tx1"/>
                </a:solidFill>
              </a:rPr>
              <a:t>　学校名及びロゴの掲載について、本フォーム内でご意向をお聞かせください。</a:t>
            </a:r>
            <a:endParaRPr lang="en-US" altLang="ja-JP" sz="1600" dirty="0">
              <a:solidFill>
                <a:schemeClr val="tx1"/>
              </a:solidFill>
            </a:endParaRPr>
          </a:p>
          <a:p>
            <a:r>
              <a:rPr lang="ja-JP" altLang="en-US" sz="1600">
                <a:solidFill>
                  <a:schemeClr val="tx1"/>
                </a:solidFill>
              </a:rPr>
              <a:t>　選択いただいた内容に基づき掲載します。</a:t>
            </a:r>
            <a:endParaRPr lang="en-US" altLang="ja-JP" sz="1400" dirty="0">
              <a:solidFill>
                <a:schemeClr val="tx1"/>
              </a:solidFill>
            </a:endParaRPr>
          </a:p>
          <a:p>
            <a:pPr lvl="1"/>
            <a:endParaRPr lang="en-US" altLang="ja-JP" sz="1400" dirty="0">
              <a:solidFill>
                <a:schemeClr val="tx1"/>
              </a:solidFill>
            </a:endParaRPr>
          </a:p>
          <a:p>
            <a:pPr lvl="1"/>
            <a:r>
              <a:rPr lang="en-US" altLang="ja-JP" sz="1400" dirty="0">
                <a:solidFill>
                  <a:schemeClr val="tx1"/>
                </a:solidFill>
              </a:rPr>
              <a:t>※</a:t>
            </a:r>
            <a:r>
              <a:rPr lang="ja-JP" altLang="en-US" sz="1400">
                <a:solidFill>
                  <a:schemeClr val="tx1"/>
                </a:solidFill>
              </a:rPr>
              <a:t>「応募者」：本プログラムに参加申込をする者</a:t>
            </a:r>
          </a:p>
          <a:p>
            <a:pPr lvl="1"/>
            <a:r>
              <a:rPr lang="en-US" altLang="ja-JP" sz="1400" dirty="0">
                <a:solidFill>
                  <a:schemeClr val="tx1"/>
                </a:solidFill>
              </a:rPr>
              <a:t>※</a:t>
            </a:r>
            <a:r>
              <a:rPr lang="ja-JP" altLang="en-US" sz="1400">
                <a:solidFill>
                  <a:schemeClr val="tx1"/>
                </a:solidFill>
              </a:rPr>
              <a:t>「参加者」：応募者の中から書類審査に合格し、本プログラムに参加をする者</a:t>
            </a:r>
          </a:p>
          <a:p>
            <a:endParaRPr lang="ja-JP" altLang="ja-JP" sz="1600">
              <a:solidFill>
                <a:schemeClr val="tx1"/>
              </a:solidFill>
            </a:endParaRPr>
          </a:p>
        </p:txBody>
      </p:sp>
    </p:spTree>
    <p:extLst>
      <p:ext uri="{BB962C8B-B14F-4D97-AF65-F5344CB8AC3E}">
        <p14:creationId xmlns:p14="http://schemas.microsoft.com/office/powerpoint/2010/main" val="3784704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E5A75CD1-BC95-CCC4-9C4C-EDA7E316C66E}"/>
              </a:ext>
            </a:extLst>
          </p:cNvPr>
          <p:cNvSpPr txBox="1"/>
          <p:nvPr/>
        </p:nvSpPr>
        <p:spPr>
          <a:xfrm>
            <a:off x="229410" y="243840"/>
            <a:ext cx="202909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1" i="0" u="sng"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募集テーマ</a:t>
            </a:r>
          </a:p>
        </p:txBody>
      </p:sp>
      <p:sp>
        <p:nvSpPr>
          <p:cNvPr id="3" name="テキスト ボックス 2">
            <a:extLst>
              <a:ext uri="{FF2B5EF4-FFF2-40B4-BE49-F238E27FC236}">
                <a16:creationId xmlns:a16="http://schemas.microsoft.com/office/drawing/2014/main" id="{09D29F5E-B4BE-76DB-908F-B5D58A2DDAB9}"/>
              </a:ext>
            </a:extLst>
          </p:cNvPr>
          <p:cNvSpPr txBox="1"/>
          <p:nvPr/>
        </p:nvSpPr>
        <p:spPr>
          <a:xfrm>
            <a:off x="229410" y="643950"/>
            <a:ext cx="11962590" cy="1015663"/>
          </a:xfrm>
          <a:prstGeom prst="rect">
            <a:avLst/>
          </a:prstGeom>
          <a:noFill/>
        </p:spPr>
        <p:txBody>
          <a:bodyPr wrap="square" rtlCol="0">
            <a:spAutoFit/>
          </a:bodyPr>
          <a:lstStyle/>
          <a:p>
            <a:r>
              <a:rPr lang="ja-JP" altLang="en-US" sz="1200"/>
              <a:t>◎テーマ設定は、以下の２つの方法でご活用いただけます。</a:t>
            </a:r>
          </a:p>
          <a:p>
            <a:r>
              <a:rPr lang="ja-JP" altLang="en-US" sz="1200" b="1"/>
              <a:t>分野から考える方法：</a:t>
            </a:r>
            <a:br>
              <a:rPr lang="ja-JP" altLang="en-US" sz="1200"/>
            </a:br>
            <a:r>
              <a:rPr lang="ja-JP" altLang="en-US" sz="1200"/>
              <a:t>大きな方向性や社会課題の分野から着想し、その分野内でどのようなアイデアが考えられるかを検討したい場合、各分野のセクションからご覧ください。</a:t>
            </a:r>
          </a:p>
          <a:p>
            <a:r>
              <a:rPr lang="ja-JP" altLang="en-US" sz="1200" b="1"/>
              <a:t>アイデア例から考える方法：</a:t>
            </a:r>
            <a:br>
              <a:rPr lang="ja-JP" altLang="en-US" sz="1200"/>
            </a:br>
            <a:r>
              <a:rPr lang="ja-JP" altLang="en-US" sz="1200"/>
              <a:t>具体的なユースケースや実装イメージから発想し、そこからビジネス展開を検討したい場合、「想定するユースケース」と「アイデア例」をご参照ください。</a:t>
            </a:r>
          </a:p>
        </p:txBody>
      </p:sp>
      <p:graphicFrame>
        <p:nvGraphicFramePr>
          <p:cNvPr id="5" name="表 4">
            <a:extLst>
              <a:ext uri="{FF2B5EF4-FFF2-40B4-BE49-F238E27FC236}">
                <a16:creationId xmlns:a16="http://schemas.microsoft.com/office/drawing/2014/main" id="{C0BCAB0A-2955-88F2-021F-C3CEB0D6B066}"/>
              </a:ext>
            </a:extLst>
          </p:cNvPr>
          <p:cNvGraphicFramePr>
            <a:graphicFrameLocks noGrp="1"/>
          </p:cNvGraphicFramePr>
          <p:nvPr>
            <p:extLst>
              <p:ext uri="{D42A27DB-BD31-4B8C-83A1-F6EECF244321}">
                <p14:modId xmlns:p14="http://schemas.microsoft.com/office/powerpoint/2010/main" val="270442829"/>
              </p:ext>
            </p:extLst>
          </p:nvPr>
        </p:nvGraphicFramePr>
        <p:xfrm>
          <a:off x="229410" y="1728216"/>
          <a:ext cx="11733180" cy="5101544"/>
        </p:xfrm>
        <a:graphic>
          <a:graphicData uri="http://schemas.openxmlformats.org/drawingml/2006/table">
            <a:tbl>
              <a:tblPr firstRow="1" bandRow="1">
                <a:tableStyleId>{5C22544A-7EE6-4342-B048-85BDC9FD1C3A}</a:tableStyleId>
              </a:tblPr>
              <a:tblGrid>
                <a:gridCol w="1928574">
                  <a:extLst>
                    <a:ext uri="{9D8B030D-6E8A-4147-A177-3AD203B41FA5}">
                      <a16:colId xmlns:a16="http://schemas.microsoft.com/office/drawing/2014/main" val="1432750281"/>
                    </a:ext>
                  </a:extLst>
                </a:gridCol>
                <a:gridCol w="1837944">
                  <a:extLst>
                    <a:ext uri="{9D8B030D-6E8A-4147-A177-3AD203B41FA5}">
                      <a16:colId xmlns:a16="http://schemas.microsoft.com/office/drawing/2014/main" val="3078651769"/>
                    </a:ext>
                  </a:extLst>
                </a:gridCol>
                <a:gridCol w="7966662">
                  <a:extLst>
                    <a:ext uri="{9D8B030D-6E8A-4147-A177-3AD203B41FA5}">
                      <a16:colId xmlns:a16="http://schemas.microsoft.com/office/drawing/2014/main" val="1212602065"/>
                    </a:ext>
                  </a:extLst>
                </a:gridCol>
              </a:tblGrid>
              <a:tr h="614189">
                <a:tc>
                  <a:txBody>
                    <a:bodyPr/>
                    <a:lstStyle/>
                    <a:p>
                      <a:pPr algn="ctr"/>
                      <a:r>
                        <a:rPr kumimoji="1" lang="ja-JP" altLang="en-US" sz="1600">
                          <a:solidFill>
                            <a:schemeClr val="bg1"/>
                          </a:solidFill>
                          <a:latin typeface="Yu Gothic" panose="020B0400000000000000" pitchFamily="34" charset="-128"/>
                          <a:ea typeface="Yu Gothic" panose="020B0400000000000000" pitchFamily="34" charset="-128"/>
                        </a:rPr>
                        <a:t>分野</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A7131"/>
                    </a:solidFill>
                  </a:tcPr>
                </a:tc>
                <a:tc>
                  <a:txBody>
                    <a:bodyPr/>
                    <a:lstStyle/>
                    <a:p>
                      <a:pPr algn="ctr"/>
                      <a:r>
                        <a:rPr kumimoji="1" lang="ja-JP" altLang="ja-JP" sz="1600" b="1" kern="1200">
                          <a:solidFill>
                            <a:schemeClr val="bg1"/>
                          </a:solidFill>
                          <a:effectLst/>
                          <a:latin typeface="Yu Gothic" panose="020B0400000000000000" pitchFamily="34" charset="-128"/>
                          <a:ea typeface="Yu Gothic" panose="020B0400000000000000" pitchFamily="34" charset="-128"/>
                          <a:cs typeface="+mn-cs"/>
                        </a:rPr>
                        <a:t>想定する</a:t>
                      </a:r>
                      <a:br>
                        <a:rPr kumimoji="1" lang="en-US" altLang="ja-JP" sz="1600" b="1" kern="1200" dirty="0">
                          <a:solidFill>
                            <a:schemeClr val="bg1"/>
                          </a:solidFill>
                          <a:effectLst/>
                          <a:latin typeface="Yu Gothic" panose="020B0400000000000000" pitchFamily="34" charset="-128"/>
                          <a:ea typeface="Yu Gothic" panose="020B0400000000000000" pitchFamily="34" charset="-128"/>
                          <a:cs typeface="+mn-cs"/>
                        </a:rPr>
                      </a:br>
                      <a:r>
                        <a:rPr kumimoji="1" lang="ja-JP" altLang="ja-JP" sz="1600" b="1" kern="1200">
                          <a:solidFill>
                            <a:schemeClr val="bg1"/>
                          </a:solidFill>
                          <a:effectLst/>
                          <a:latin typeface="Yu Gothic" panose="020B0400000000000000" pitchFamily="34" charset="-128"/>
                          <a:ea typeface="Yu Gothic" panose="020B0400000000000000" pitchFamily="34" charset="-128"/>
                          <a:cs typeface="+mn-cs"/>
                        </a:rPr>
                        <a:t>ユースケースの例</a:t>
                      </a:r>
                      <a:r>
                        <a:rPr lang="ja-JP" altLang="ja-JP" sz="1600">
                          <a:solidFill>
                            <a:schemeClr val="bg1"/>
                          </a:solidFill>
                          <a:effectLst/>
                          <a:latin typeface="Yu Gothic" panose="020B0400000000000000" pitchFamily="34" charset="-128"/>
                          <a:ea typeface="Yu Gothic" panose="020B0400000000000000" pitchFamily="34" charset="-128"/>
                        </a:rPr>
                        <a:t> </a:t>
                      </a:r>
                      <a:endParaRPr kumimoji="1" lang="ja-JP" altLang="en-US" sz="1600" strike="noStrike" dirty="0">
                        <a:solidFill>
                          <a:schemeClr val="bg1"/>
                        </a:solidFill>
                        <a:effectLst/>
                        <a:latin typeface="Yu Gothic" panose="020B0400000000000000" pitchFamily="34" charset="-128"/>
                        <a:ea typeface="Yu Gothic" panose="020B0400000000000000" pitchFamily="34"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A7131"/>
                    </a:solidFill>
                  </a:tcPr>
                </a:tc>
                <a:tc>
                  <a:txBody>
                    <a:bodyPr/>
                    <a:lstStyle/>
                    <a:p>
                      <a:pPr algn="ctr"/>
                      <a:r>
                        <a:rPr kumimoji="1" lang="ja-JP" altLang="en-US" sz="1600" strike="noStrike">
                          <a:solidFill>
                            <a:schemeClr val="bg1"/>
                          </a:solidFill>
                          <a:effectLst/>
                          <a:latin typeface="Yu Gothic" panose="020B0400000000000000" pitchFamily="34" charset="-128"/>
                          <a:ea typeface="Yu Gothic" panose="020B0400000000000000" pitchFamily="34" charset="-128"/>
                        </a:rPr>
                        <a:t>アイデア例</a:t>
                      </a:r>
                      <a:endParaRPr kumimoji="1" lang="ja-JP" altLang="en-US" sz="1600" strike="noStrike" dirty="0">
                        <a:solidFill>
                          <a:schemeClr val="bg1"/>
                        </a:solidFill>
                        <a:effectLst/>
                        <a:latin typeface="Yu Gothic" panose="020B0400000000000000" pitchFamily="34" charset="-128"/>
                        <a:ea typeface="Yu Gothic" panose="020B0400000000000000" pitchFamily="34"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A7131"/>
                    </a:solidFill>
                  </a:tcPr>
                </a:tc>
                <a:extLst>
                  <a:ext uri="{0D108BD9-81ED-4DB2-BD59-A6C34878D82A}">
                    <a16:rowId xmlns:a16="http://schemas.microsoft.com/office/drawing/2014/main" val="516751189"/>
                  </a:ext>
                </a:extLst>
              </a:tr>
              <a:tr h="781700">
                <a:tc>
                  <a:txBody>
                    <a:bodyPr/>
                    <a:lstStyle/>
                    <a:p>
                      <a:r>
                        <a:rPr kumimoji="1" lang="ja-JP" altLang="en-US" sz="1600" b="1">
                          <a:latin typeface="Yu Gothic" panose="020B0400000000000000" pitchFamily="34" charset="-128"/>
                          <a:ea typeface="Yu Gothic" panose="020B0400000000000000" pitchFamily="34" charset="-128"/>
                        </a:rPr>
                        <a:t>福祉</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a:buNone/>
                      </a:pPr>
                      <a:r>
                        <a:rPr lang="ja-JP" sz="1200" kern="1200">
                          <a:solidFill>
                            <a:srgbClr val="000000"/>
                          </a:solidFill>
                          <a:effectLst/>
                          <a:latin typeface="Yu Gothic" panose="020B0400000000000000" pitchFamily="34" charset="-128"/>
                          <a:ea typeface="Yu Gothic" panose="020B0400000000000000" pitchFamily="34" charset="-128"/>
                          <a:cs typeface="BIZ UDPゴシック"/>
                        </a:rPr>
                        <a:t>高齢者、障がい者、こども・若者への</a:t>
                      </a:r>
                      <a:br>
                        <a:rPr lang="en-US" altLang="ja-JP" sz="1200" kern="1200" dirty="0">
                          <a:solidFill>
                            <a:srgbClr val="000000"/>
                          </a:solidFill>
                          <a:effectLst/>
                          <a:latin typeface="Yu Gothic" panose="020B0400000000000000" pitchFamily="34" charset="-128"/>
                          <a:ea typeface="Yu Gothic" panose="020B0400000000000000" pitchFamily="34" charset="-128"/>
                          <a:cs typeface="BIZ UDPゴシック"/>
                        </a:rPr>
                      </a:br>
                      <a:r>
                        <a:rPr lang="ja-JP" sz="1200" kern="1200">
                          <a:solidFill>
                            <a:srgbClr val="000000"/>
                          </a:solidFill>
                          <a:effectLst/>
                          <a:latin typeface="Yu Gothic" panose="020B0400000000000000" pitchFamily="34" charset="-128"/>
                          <a:ea typeface="Yu Gothic" panose="020B0400000000000000" pitchFamily="34" charset="-128"/>
                          <a:cs typeface="BIZ UDPゴシック"/>
                        </a:rPr>
                        <a:t>支援など</a:t>
                      </a:r>
                      <a:endParaRPr lang="ja-JP" sz="1100" kern="100">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大阪の高齢者が必要な医療・介護サービスをより受けやすくなる</a:t>
                      </a: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アイデア</a:t>
                      </a:r>
                      <a:endParaRPr kumimoji="1" lang="en-US" altLang="ja-JP" sz="1400" dirty="0">
                        <a:latin typeface="Yu Gothic" panose="020B0400000000000000" pitchFamily="34" charset="-128"/>
                        <a:ea typeface="Yu Gothic" panose="020B0400000000000000"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介護スタッフが限られたリソースでより多くの高齢者を支援できるアイデア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困難を抱える子ども・若者に、支援がより早く・確実に届くアイデア</a:t>
                      </a:r>
                      <a:endParaRPr lang="en-US" altLang="ja-JP" sz="1400" dirty="0">
                        <a:latin typeface="Yu Gothic" panose="020B0400000000000000" pitchFamily="34" charset="-128"/>
                        <a:ea typeface="Yu Gothic" panose="020B0400000000000000" pitchFamily="34" charset="-128"/>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430371256"/>
                  </a:ext>
                </a:extLst>
              </a:tr>
              <a:tr h="709729">
                <a:tc>
                  <a:txBody>
                    <a:bodyPr/>
                    <a:lstStyle/>
                    <a:p>
                      <a:r>
                        <a:rPr kumimoji="1" lang="ja-JP" altLang="en-US" sz="1600" b="1" dirty="0">
                          <a:latin typeface="Yu Gothic" panose="020B0400000000000000" pitchFamily="34" charset="-128"/>
                          <a:ea typeface="Yu Gothic" panose="020B0400000000000000" pitchFamily="34" charset="-128"/>
                        </a:rPr>
                        <a:t>健康・</a:t>
                      </a:r>
                      <a:r>
                        <a:rPr kumimoji="1" lang="ja-JP" altLang="en-US" sz="1600" b="1" dirty="0">
                          <a:solidFill>
                            <a:schemeClr val="tx1"/>
                          </a:solidFill>
                          <a:latin typeface="Yu Gothic" panose="020B0400000000000000" pitchFamily="34" charset="-128"/>
                          <a:ea typeface="Yu Gothic" panose="020B0400000000000000" pitchFamily="34" charset="-128"/>
                        </a:rPr>
                        <a:t>医療</a:t>
                      </a:r>
                      <a:endParaRPr kumimoji="1" lang="en-US" altLang="ja-JP" sz="1600" b="1" strike="sngStrike" dirty="0">
                        <a:solidFill>
                          <a:schemeClr val="tx1"/>
                        </a:solidFill>
                        <a:latin typeface="Yu Gothic" panose="020B0400000000000000" pitchFamily="34" charset="-128"/>
                        <a:ea typeface="Yu Gothic" panose="020B0400000000000000" pitchFamily="34" charset="-128"/>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a:buNone/>
                      </a:pPr>
                      <a:r>
                        <a:rPr lang="ja-JP" sz="1200" kern="1200" dirty="0">
                          <a:solidFill>
                            <a:srgbClr val="000000"/>
                          </a:solidFill>
                          <a:effectLst/>
                          <a:latin typeface="Yu Gothic" panose="020B0400000000000000" pitchFamily="34" charset="-128"/>
                          <a:ea typeface="Yu Gothic" panose="020B0400000000000000" pitchFamily="34" charset="-128"/>
                          <a:cs typeface="BIZ UDPゴシック"/>
                        </a:rPr>
                        <a:t>生活習慣病</a:t>
                      </a:r>
                      <a:r>
                        <a:rPr lang="ja-JP" sz="1200" kern="1200">
                          <a:solidFill>
                            <a:srgbClr val="000000"/>
                          </a:solidFill>
                          <a:effectLst/>
                          <a:latin typeface="Yu Gothic" panose="020B0400000000000000" pitchFamily="34" charset="-128"/>
                          <a:ea typeface="Yu Gothic" panose="020B0400000000000000" pitchFamily="34" charset="-128"/>
                          <a:cs typeface="BIZ UDPゴシック"/>
                        </a:rPr>
                        <a:t>予防、</a:t>
                      </a:r>
                      <a:br>
                        <a:rPr lang="en-US" altLang="ja-JP" sz="1200" kern="1200" dirty="0">
                          <a:solidFill>
                            <a:srgbClr val="000000"/>
                          </a:solidFill>
                          <a:effectLst/>
                          <a:latin typeface="Yu Gothic" panose="020B0400000000000000" pitchFamily="34" charset="-128"/>
                          <a:ea typeface="Yu Gothic" panose="020B0400000000000000" pitchFamily="34" charset="-128"/>
                          <a:cs typeface="BIZ UDPゴシック"/>
                        </a:rPr>
                      </a:br>
                      <a:r>
                        <a:rPr lang="ja-JP" sz="1200" kern="1200">
                          <a:solidFill>
                            <a:srgbClr val="000000"/>
                          </a:solidFill>
                          <a:effectLst/>
                          <a:latin typeface="Yu Gothic" panose="020B0400000000000000" pitchFamily="34" charset="-128"/>
                          <a:ea typeface="Yu Gothic" panose="020B0400000000000000" pitchFamily="34" charset="-128"/>
                          <a:cs typeface="BIZ UDPゴシック"/>
                        </a:rPr>
                        <a:t>働く</a:t>
                      </a:r>
                      <a:r>
                        <a:rPr lang="ja-JP" sz="1200" kern="1200" dirty="0">
                          <a:solidFill>
                            <a:srgbClr val="000000"/>
                          </a:solidFill>
                          <a:effectLst/>
                          <a:latin typeface="Yu Gothic" panose="020B0400000000000000" pitchFamily="34" charset="-128"/>
                          <a:ea typeface="Yu Gothic" panose="020B0400000000000000" pitchFamily="34" charset="-128"/>
                          <a:cs typeface="BIZ UDPゴシック"/>
                        </a:rPr>
                        <a:t>人</a:t>
                      </a:r>
                      <a:r>
                        <a:rPr lang="ja-JP" sz="1200" kern="1200">
                          <a:solidFill>
                            <a:srgbClr val="000000"/>
                          </a:solidFill>
                          <a:effectLst/>
                          <a:latin typeface="Yu Gothic" panose="020B0400000000000000" pitchFamily="34" charset="-128"/>
                          <a:ea typeface="Yu Gothic" panose="020B0400000000000000" pitchFamily="34" charset="-128"/>
                          <a:cs typeface="BIZ UDPゴシック"/>
                        </a:rPr>
                        <a:t>の健康</a:t>
                      </a:r>
                      <a:r>
                        <a:rPr lang="ja-JP" sz="1200" strike="noStrike" kern="1200">
                          <a:solidFill>
                            <a:schemeClr val="tx1"/>
                          </a:solidFill>
                          <a:effectLst/>
                          <a:latin typeface="Yu Gothic" panose="020B0400000000000000" pitchFamily="34" charset="-128"/>
                          <a:ea typeface="Yu Gothic" panose="020B0400000000000000" pitchFamily="34" charset="-128"/>
                          <a:cs typeface="BIZ UDPゴシック"/>
                        </a:rPr>
                        <a:t>な</a:t>
                      </a:r>
                      <a:r>
                        <a:rPr lang="ja-JP" sz="1200" kern="1200">
                          <a:solidFill>
                            <a:srgbClr val="000000"/>
                          </a:solidFill>
                          <a:effectLst/>
                          <a:latin typeface="Yu Gothic" panose="020B0400000000000000" pitchFamily="34" charset="-128"/>
                          <a:ea typeface="Yu Gothic" panose="020B0400000000000000" pitchFamily="34" charset="-128"/>
                          <a:cs typeface="BIZ UDPゴシック"/>
                        </a:rPr>
                        <a:t>ど</a:t>
                      </a:r>
                      <a:endParaRPr lang="ja-JP" sz="1100" kern="100" dirty="0">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大阪府民の食習慣を改善し、生活習慣病を予防するアイデア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大阪のアレルギ</a:t>
                      </a:r>
                      <a:r>
                        <a:rPr lang="en-US" altLang="ja-JP" sz="1400" dirty="0">
                          <a:solidFill>
                            <a:srgbClr val="3D1A00"/>
                          </a:solidFill>
                          <a:latin typeface="Yu Gothic" panose="020B0400000000000000" pitchFamily="34" charset="-128"/>
                          <a:ea typeface="Yu Gothic" panose="020B0400000000000000" pitchFamily="34" charset="-128"/>
                          <a:cs typeface="Arial" pitchFamily="34" charset="-120"/>
                        </a:rPr>
                        <a:t>ー・</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呼吸器疾患を持つ府民が毎年安心して生活できるアイデア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大阪で働く人のメンタルヘルスと職場のウェルビーイングを向上させるアイデア</a:t>
                      </a:r>
                      <a:endParaRPr lang="en-US" altLang="ja-JP" sz="1400" dirty="0">
                        <a:latin typeface="Yu Gothic" panose="020B0400000000000000" pitchFamily="34" charset="-128"/>
                        <a:ea typeface="Yu Gothic" panose="020B0400000000000000" pitchFamily="34" charset="-128"/>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4209681936"/>
                  </a:ext>
                </a:extLst>
              </a:tr>
              <a:tr h="699766">
                <a:tc>
                  <a:txBody>
                    <a:bodyPr/>
                    <a:lstStyle/>
                    <a:p>
                      <a:r>
                        <a:rPr kumimoji="1" lang="ja-JP" altLang="en-US" sz="1600" b="1">
                          <a:latin typeface="Yu Gothic" panose="020B0400000000000000" pitchFamily="34" charset="-128"/>
                          <a:ea typeface="Yu Gothic" panose="020B0400000000000000" pitchFamily="34" charset="-128"/>
                        </a:rPr>
                        <a:t>雇用促進</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a:buNone/>
                      </a:pPr>
                      <a:r>
                        <a:rPr lang="ja-JP" sz="1200" kern="1200" dirty="0">
                          <a:solidFill>
                            <a:srgbClr val="000000"/>
                          </a:solidFill>
                          <a:effectLst/>
                          <a:latin typeface="Yu Gothic" panose="020B0400000000000000" pitchFamily="34" charset="-128"/>
                          <a:ea typeface="Yu Gothic" panose="020B0400000000000000" pitchFamily="34" charset="-128"/>
                          <a:cs typeface="BIZ UDPゴシック"/>
                        </a:rPr>
                        <a:t>各分野</a:t>
                      </a:r>
                      <a:r>
                        <a:rPr lang="ja-JP" sz="1200" kern="1200">
                          <a:solidFill>
                            <a:srgbClr val="000000"/>
                          </a:solidFill>
                          <a:effectLst/>
                          <a:latin typeface="Yu Gothic" panose="020B0400000000000000" pitchFamily="34" charset="-128"/>
                          <a:ea typeface="Yu Gothic" panose="020B0400000000000000" pitchFamily="34" charset="-128"/>
                          <a:cs typeface="BIZ UDPゴシック"/>
                        </a:rPr>
                        <a:t>における</a:t>
                      </a:r>
                      <a:br>
                        <a:rPr lang="en-US" altLang="ja-JP" sz="1200" kern="1200" dirty="0">
                          <a:solidFill>
                            <a:srgbClr val="000000"/>
                          </a:solidFill>
                          <a:effectLst/>
                          <a:latin typeface="Yu Gothic" panose="020B0400000000000000" pitchFamily="34" charset="-128"/>
                          <a:ea typeface="Yu Gothic" panose="020B0400000000000000" pitchFamily="34" charset="-128"/>
                          <a:cs typeface="BIZ UDPゴシック"/>
                        </a:rPr>
                      </a:br>
                      <a:r>
                        <a:rPr lang="ja-JP" sz="1200" kern="1200">
                          <a:solidFill>
                            <a:srgbClr val="000000"/>
                          </a:solidFill>
                          <a:effectLst/>
                          <a:latin typeface="Yu Gothic" panose="020B0400000000000000" pitchFamily="34" charset="-128"/>
                          <a:ea typeface="Yu Gothic" panose="020B0400000000000000" pitchFamily="34" charset="-128"/>
                          <a:cs typeface="BIZ UDPゴシック"/>
                        </a:rPr>
                        <a:t>人材</a:t>
                      </a:r>
                      <a:r>
                        <a:rPr lang="ja-JP" sz="1200" kern="1200" dirty="0">
                          <a:solidFill>
                            <a:srgbClr val="000000"/>
                          </a:solidFill>
                          <a:effectLst/>
                          <a:latin typeface="Yu Gothic" panose="020B0400000000000000" pitchFamily="34" charset="-128"/>
                          <a:ea typeface="Yu Gothic" panose="020B0400000000000000" pitchFamily="34" charset="-128"/>
                          <a:cs typeface="BIZ UDPゴシック"/>
                        </a:rPr>
                        <a:t>確保など</a:t>
                      </a:r>
                      <a:endParaRPr lang="ja-JP" sz="1100" kern="100" dirty="0">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40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大阪の中小製造業が人材を確保し、事業を継続・発展させるアイデア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r>
                        <a:rPr kumimoji="1" lang="ja-JP" altLang="en-US" sz="140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担い手不足</a:t>
                      </a:r>
                      <a:r>
                        <a:rPr lang="ja-JP" altLang="en-US" sz="1400">
                          <a:solidFill>
                            <a:srgbClr val="3D1A00"/>
                          </a:solidFill>
                          <a:latin typeface="Yu Gothic" panose="020B0400000000000000" pitchFamily="34" charset="-128"/>
                          <a:ea typeface="Yu Gothic" panose="020B0400000000000000" pitchFamily="34" charset="-128"/>
                          <a:cs typeface="Arial" pitchFamily="34" charset="-120"/>
                        </a:rPr>
                        <a:t>の</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大阪府の農業の問題を解決するアイデア</a:t>
                      </a:r>
                      <a:endParaRPr kumimoji="1" lang="ja-JP" altLang="en-US" sz="1400">
                        <a:latin typeface="Yu Gothic" panose="020B0400000000000000" pitchFamily="34" charset="-128"/>
                        <a:ea typeface="Yu Gothic" panose="020B0400000000000000" pitchFamily="34" charset="-128"/>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145371618"/>
                  </a:ext>
                </a:extLst>
              </a:tr>
              <a:tr h="763168">
                <a:tc>
                  <a:txBody>
                    <a:bodyPr/>
                    <a:lstStyle/>
                    <a:p>
                      <a:r>
                        <a:rPr kumimoji="1" lang="ja-JP" altLang="en-US" sz="1600" b="1" dirty="0">
                          <a:solidFill>
                            <a:schemeClr val="tx1"/>
                          </a:solidFill>
                          <a:latin typeface="Yu Gothic" panose="020B0400000000000000" pitchFamily="34" charset="-128"/>
                          <a:ea typeface="Yu Gothic" panose="020B0400000000000000" pitchFamily="34" charset="-128"/>
                        </a:rPr>
                        <a:t>交通</a:t>
                      </a:r>
                      <a:r>
                        <a:rPr kumimoji="1" lang="ja-JP" altLang="en-US" sz="1600" b="1">
                          <a:solidFill>
                            <a:schemeClr val="tx1"/>
                          </a:solidFill>
                          <a:latin typeface="Yu Gothic" panose="020B0400000000000000" pitchFamily="34" charset="-128"/>
                          <a:ea typeface="Yu Gothic" panose="020B0400000000000000" pitchFamily="34" charset="-128"/>
                        </a:rPr>
                        <a:t>・防災</a:t>
                      </a:r>
                      <a:endParaRPr kumimoji="1" lang="ja-JP" altLang="en-US" sz="1600" b="1" strike="sngStrike" dirty="0">
                        <a:solidFill>
                          <a:schemeClr val="tx1"/>
                        </a:solidFill>
                        <a:latin typeface="Yu Gothic" panose="020B0400000000000000" pitchFamily="34" charset="-128"/>
                        <a:ea typeface="Yu Gothic" panose="020B0400000000000000" pitchFamily="34" charset="-128"/>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a:buNone/>
                      </a:pPr>
                      <a:r>
                        <a:rPr lang="ja-JP" altLang="en-US" sz="1200" kern="1200" dirty="0">
                          <a:solidFill>
                            <a:schemeClr val="tx1"/>
                          </a:solidFill>
                          <a:effectLst/>
                          <a:latin typeface="Yu Gothic" panose="020B0400000000000000" pitchFamily="34" charset="-128"/>
                          <a:ea typeface="Yu Gothic" panose="020B0400000000000000" pitchFamily="34" charset="-128"/>
                          <a:cs typeface="BIZ UDPゴシック"/>
                        </a:rPr>
                        <a:t>交通事故</a:t>
                      </a:r>
                      <a:r>
                        <a:rPr lang="ja-JP" altLang="en-US" sz="1200" kern="1200">
                          <a:solidFill>
                            <a:schemeClr val="tx1"/>
                          </a:solidFill>
                          <a:effectLst/>
                          <a:latin typeface="Yu Gothic" panose="020B0400000000000000" pitchFamily="34" charset="-128"/>
                          <a:ea typeface="Yu Gothic" panose="020B0400000000000000" pitchFamily="34" charset="-128"/>
                          <a:cs typeface="BIZ UDPゴシック"/>
                        </a:rPr>
                        <a:t>減少に</a:t>
                      </a:r>
                      <a:br>
                        <a:rPr lang="en-US" altLang="ja-JP" sz="1200" kern="1200" dirty="0">
                          <a:solidFill>
                            <a:schemeClr val="tx1"/>
                          </a:solidFill>
                          <a:effectLst/>
                          <a:latin typeface="Yu Gothic" panose="020B0400000000000000" pitchFamily="34" charset="-128"/>
                          <a:ea typeface="Yu Gothic" panose="020B0400000000000000" pitchFamily="34" charset="-128"/>
                          <a:cs typeface="BIZ UDPゴシック"/>
                        </a:rPr>
                      </a:br>
                      <a:r>
                        <a:rPr lang="ja-JP" altLang="en-US" sz="1200" kern="1200">
                          <a:solidFill>
                            <a:schemeClr val="tx1"/>
                          </a:solidFill>
                          <a:effectLst/>
                          <a:latin typeface="Yu Gothic" panose="020B0400000000000000" pitchFamily="34" charset="-128"/>
                          <a:ea typeface="Yu Gothic" panose="020B0400000000000000" pitchFamily="34" charset="-128"/>
                          <a:cs typeface="BIZ UDPゴシック"/>
                        </a:rPr>
                        <a:t>向けた</a:t>
                      </a:r>
                      <a:r>
                        <a:rPr lang="ja-JP" altLang="en-US" sz="1200" kern="1200" dirty="0">
                          <a:solidFill>
                            <a:schemeClr val="tx1"/>
                          </a:solidFill>
                          <a:effectLst/>
                          <a:latin typeface="Yu Gothic" panose="020B0400000000000000" pitchFamily="34" charset="-128"/>
                          <a:ea typeface="Yu Gothic" panose="020B0400000000000000" pitchFamily="34" charset="-128"/>
                          <a:cs typeface="BIZ UDPゴシック"/>
                        </a:rPr>
                        <a:t>取組</a:t>
                      </a:r>
                      <a:r>
                        <a:rPr lang="ja-JP" altLang="en-US" sz="1200" kern="1200">
                          <a:solidFill>
                            <a:schemeClr val="tx1"/>
                          </a:solidFill>
                          <a:effectLst/>
                          <a:latin typeface="Yu Gothic" panose="020B0400000000000000" pitchFamily="34" charset="-128"/>
                          <a:ea typeface="Yu Gothic" panose="020B0400000000000000" pitchFamily="34" charset="-128"/>
                          <a:cs typeface="BIZ UDPゴシック"/>
                        </a:rPr>
                        <a:t>、</a:t>
                      </a:r>
                      <a:r>
                        <a:rPr lang="ja-JP" sz="1200" kern="1200">
                          <a:solidFill>
                            <a:schemeClr val="tx1"/>
                          </a:solidFill>
                          <a:effectLst/>
                          <a:latin typeface="Yu Gothic" panose="020B0400000000000000" pitchFamily="34" charset="-128"/>
                          <a:ea typeface="Yu Gothic" panose="020B0400000000000000" pitchFamily="34" charset="-128"/>
                          <a:cs typeface="BIZ UDPゴシック"/>
                        </a:rPr>
                        <a:t>災害</a:t>
                      </a:r>
                      <a:br>
                        <a:rPr lang="en-US" altLang="ja-JP" sz="1200" kern="1200" dirty="0">
                          <a:solidFill>
                            <a:schemeClr val="tx1"/>
                          </a:solidFill>
                          <a:effectLst/>
                          <a:latin typeface="Yu Gothic" panose="020B0400000000000000" pitchFamily="34" charset="-128"/>
                          <a:ea typeface="Yu Gothic" panose="020B0400000000000000" pitchFamily="34" charset="-128"/>
                          <a:cs typeface="BIZ UDPゴシック"/>
                        </a:rPr>
                      </a:br>
                      <a:r>
                        <a:rPr lang="ja-JP" sz="1200" kern="1200">
                          <a:solidFill>
                            <a:schemeClr val="tx1"/>
                          </a:solidFill>
                          <a:effectLst/>
                          <a:latin typeface="Yu Gothic" panose="020B0400000000000000" pitchFamily="34" charset="-128"/>
                          <a:ea typeface="Yu Gothic" panose="020B0400000000000000" pitchFamily="34" charset="-128"/>
                          <a:cs typeface="BIZ UDPゴシック"/>
                        </a:rPr>
                        <a:t>リスク</a:t>
                      </a:r>
                      <a:r>
                        <a:rPr lang="ja-JP" sz="1200" kern="1200" dirty="0">
                          <a:solidFill>
                            <a:schemeClr val="tx1"/>
                          </a:solidFill>
                          <a:effectLst/>
                          <a:latin typeface="Yu Gothic" panose="020B0400000000000000" pitchFamily="34" charset="-128"/>
                          <a:ea typeface="Yu Gothic" panose="020B0400000000000000" pitchFamily="34" charset="-128"/>
                          <a:cs typeface="BIZ UDPゴシック"/>
                        </a:rPr>
                        <a:t>への</a:t>
                      </a:r>
                      <a:r>
                        <a:rPr lang="ja-JP" sz="1200" kern="1200">
                          <a:solidFill>
                            <a:schemeClr val="tx1"/>
                          </a:solidFill>
                          <a:effectLst/>
                          <a:latin typeface="Yu Gothic" panose="020B0400000000000000" pitchFamily="34" charset="-128"/>
                          <a:ea typeface="Yu Gothic" panose="020B0400000000000000" pitchFamily="34" charset="-128"/>
                          <a:cs typeface="BIZ UDPゴシック"/>
                        </a:rPr>
                        <a:t>備え、</a:t>
                      </a:r>
                      <a:br>
                        <a:rPr lang="en-US" altLang="ja-JP" sz="1200" kern="1200" dirty="0">
                          <a:solidFill>
                            <a:schemeClr val="tx1"/>
                          </a:solidFill>
                          <a:effectLst/>
                          <a:latin typeface="Yu Gothic" panose="020B0400000000000000" pitchFamily="34" charset="-128"/>
                          <a:ea typeface="Yu Gothic" panose="020B0400000000000000" pitchFamily="34" charset="-128"/>
                          <a:cs typeface="BIZ UDPゴシック"/>
                        </a:rPr>
                      </a:br>
                      <a:r>
                        <a:rPr lang="ja-JP" sz="1200" kern="1200">
                          <a:solidFill>
                            <a:schemeClr val="tx1"/>
                          </a:solidFill>
                          <a:effectLst/>
                          <a:latin typeface="Yu Gothic" panose="020B0400000000000000" pitchFamily="34" charset="-128"/>
                          <a:ea typeface="Yu Gothic" panose="020B0400000000000000" pitchFamily="34" charset="-128"/>
                          <a:cs typeface="BIZ UDPゴシック"/>
                        </a:rPr>
                        <a:t>など</a:t>
                      </a:r>
                      <a:endParaRPr lang="ja-JP" sz="1100" kern="1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40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大阪府内のインフラを効率よく維持・更新する</a:t>
                      </a:r>
                      <a:r>
                        <a:rPr lang="ja-JP" altLang="en-US" sz="1400">
                          <a:solidFill>
                            <a:srgbClr val="3D1A00"/>
                          </a:solidFill>
                          <a:latin typeface="Yu Gothic" panose="020B0400000000000000" pitchFamily="34" charset="-128"/>
                          <a:ea typeface="Yu Gothic" panose="020B0400000000000000" pitchFamily="34" charset="-128"/>
                          <a:cs typeface="Arial" pitchFamily="34" charset="-120"/>
                        </a:rPr>
                        <a:t>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r>
                        <a:rPr lang="ja-JP" altLang="en-US" sz="140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大阪府内の交通事故を継続的に減らし、道路をより安全にするアイデア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大阪の企業・地域が毎年の台風・水害・地震リスクに継続的に備え、事業を守るアイデア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2618295832"/>
                  </a:ext>
                </a:extLst>
              </a:tr>
              <a:tr h="709729">
                <a:tc>
                  <a:txBody>
                    <a:bodyPr/>
                    <a:lstStyle/>
                    <a:p>
                      <a:r>
                        <a:rPr kumimoji="1" lang="ja-JP" altLang="en-US" sz="1600" b="1">
                          <a:solidFill>
                            <a:schemeClr val="tx1"/>
                          </a:solidFill>
                          <a:latin typeface="Yu Gothic" panose="020B0400000000000000" pitchFamily="34" charset="-128"/>
                          <a:ea typeface="Yu Gothic" panose="020B0400000000000000" pitchFamily="34" charset="-128"/>
                        </a:rPr>
                        <a:t>まちづくり・観光</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a:buNone/>
                      </a:pPr>
                      <a:r>
                        <a:rPr lang="ja-JP" altLang="en-US" sz="1200" strike="noStrike" kern="1200">
                          <a:solidFill>
                            <a:schemeClr val="tx1"/>
                          </a:solidFill>
                          <a:effectLst/>
                          <a:latin typeface="Yu Gothic" panose="020B0400000000000000" pitchFamily="34" charset="-128"/>
                          <a:ea typeface="Yu Gothic" panose="020B0400000000000000" pitchFamily="34" charset="-128"/>
                          <a:cs typeface="BIZ UDPゴシック"/>
                        </a:rPr>
                        <a:t>空き家</a:t>
                      </a:r>
                      <a:r>
                        <a:rPr lang="ja-JP" altLang="ja-JP" sz="1200" kern="1200">
                          <a:solidFill>
                            <a:schemeClr val="tx1"/>
                          </a:solidFill>
                          <a:effectLst/>
                          <a:latin typeface="Yu Gothic" panose="020B0400000000000000" pitchFamily="34" charset="-128"/>
                          <a:ea typeface="Yu Gothic" panose="020B0400000000000000" pitchFamily="34" charset="-128"/>
                          <a:cs typeface="BIZ UDPゴシック"/>
                        </a:rPr>
                        <a:t>対策</a:t>
                      </a:r>
                      <a:r>
                        <a:rPr lang="ja-JP" altLang="en-US" sz="1200" strike="noStrike" kern="1200">
                          <a:solidFill>
                            <a:schemeClr val="tx1"/>
                          </a:solidFill>
                          <a:effectLst/>
                          <a:latin typeface="Yu Gothic" panose="020B0400000000000000" pitchFamily="34" charset="-128"/>
                          <a:ea typeface="Yu Gothic" panose="020B0400000000000000" pitchFamily="34" charset="-128"/>
                          <a:cs typeface="BIZ UDPゴシック"/>
                        </a:rPr>
                        <a:t>、</a:t>
                      </a:r>
                      <a:r>
                        <a:rPr lang="ja-JP" altLang="ja-JP" sz="1200" kern="1200">
                          <a:solidFill>
                            <a:schemeClr val="tx1"/>
                          </a:solidFill>
                          <a:effectLst/>
                          <a:latin typeface="Yu Gothic" panose="020B0400000000000000" pitchFamily="34" charset="-128"/>
                          <a:ea typeface="Yu Gothic" panose="020B0400000000000000" pitchFamily="34" charset="-128"/>
                          <a:cs typeface="BIZ UDPゴシック"/>
                        </a:rPr>
                        <a:t>観光</a:t>
                      </a:r>
                      <a:br>
                        <a:rPr lang="en-US" altLang="ja-JP" sz="1200" kern="1200" dirty="0">
                          <a:solidFill>
                            <a:schemeClr val="tx1"/>
                          </a:solidFill>
                          <a:effectLst/>
                          <a:latin typeface="Yu Gothic" panose="020B0400000000000000" pitchFamily="34" charset="-128"/>
                          <a:ea typeface="Yu Gothic" panose="020B0400000000000000" pitchFamily="34" charset="-128"/>
                          <a:cs typeface="BIZ UDPゴシック"/>
                        </a:rPr>
                      </a:br>
                      <a:r>
                        <a:rPr lang="ja-JP" altLang="ja-JP" sz="1200" kern="1200">
                          <a:solidFill>
                            <a:schemeClr val="tx1"/>
                          </a:solidFill>
                          <a:effectLst/>
                          <a:latin typeface="Yu Gothic" panose="020B0400000000000000" pitchFamily="34" charset="-128"/>
                          <a:ea typeface="Yu Gothic" panose="020B0400000000000000" pitchFamily="34" charset="-128"/>
                          <a:cs typeface="BIZ UDPゴシック"/>
                        </a:rPr>
                        <a:t>振興</a:t>
                      </a:r>
                      <a:r>
                        <a:rPr lang="ja-JP" sz="1200" kern="1200">
                          <a:solidFill>
                            <a:schemeClr val="tx1"/>
                          </a:solidFill>
                          <a:effectLst/>
                          <a:latin typeface="Yu Gothic" panose="020B0400000000000000" pitchFamily="34" charset="-128"/>
                          <a:ea typeface="Yu Gothic" panose="020B0400000000000000" pitchFamily="34" charset="-128"/>
                          <a:cs typeface="BIZ UDPゴシック"/>
                        </a:rPr>
                        <a:t>など</a:t>
                      </a:r>
                      <a:endParaRPr lang="ja-JP" sz="1100" kern="1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400" dirty="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老朽化×高齢化が同時進行するマンション住民と地域が抱える問題を解決するアイデア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r>
                        <a:rPr kumimoji="1" lang="ja-JP" altLang="en-US" sz="140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大阪府内で増え続ける空き家・遊休資産を地域の資源として活かすアイデア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大阪の観光地・地域の魅力をデータとデジタル技術で継続的に高めるアイデア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1486667711"/>
                  </a:ext>
                </a:extLst>
              </a:tr>
              <a:tr h="709729">
                <a:tc>
                  <a:txBody>
                    <a:bodyPr/>
                    <a:lstStyle/>
                    <a:p>
                      <a:r>
                        <a:rPr kumimoji="1" lang="ja-JP" altLang="en-US" sz="1600" b="1">
                          <a:solidFill>
                            <a:schemeClr val="tx1"/>
                          </a:solidFill>
                          <a:latin typeface="Yu Gothic" panose="020B0400000000000000" pitchFamily="34" charset="-128"/>
                          <a:ea typeface="Yu Gothic" panose="020B0400000000000000" pitchFamily="34" charset="-128"/>
                        </a:rPr>
                        <a:t>その他</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100" kern="10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教育分野・農業分野等、上記分野以外におけるユースケース </a:t>
                      </a:r>
                      <a:endParaRPr lang="ja-JP" sz="1100" kern="1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a:t>
                      </a:r>
                      <a:r>
                        <a:rPr lang="ja-JP" altLang="en-US" sz="1400" dirty="0"/>
                        <a:t>大阪の大学が地域課題解決に貢献し、学生のキャリア形成を支援するアイデア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a:t>
                      </a:r>
                      <a:r>
                        <a:rPr lang="ja-JP" altLang="en-US" sz="1400" dirty="0"/>
                        <a:t>新規就農者の営農開始時のリスクを最小化するアイデア</a:t>
                      </a:r>
                      <a:endParaRPr lang="en-US" altLang="ja-JP" sz="1400" dirty="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1816917619"/>
                  </a:ext>
                </a:extLst>
              </a:tr>
            </a:tbl>
          </a:graphicData>
        </a:graphic>
      </p:graphicFrame>
    </p:spTree>
    <p:extLst>
      <p:ext uri="{BB962C8B-B14F-4D97-AF65-F5344CB8AC3E}">
        <p14:creationId xmlns:p14="http://schemas.microsoft.com/office/powerpoint/2010/main" val="3468795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B1CB3-CEF0-B119-87B7-67C17B62A72A}"/>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ACAC8C58-73AF-50ED-6E83-F7100C0088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graphicFrame>
        <p:nvGraphicFramePr>
          <p:cNvPr id="3" name="表 2">
            <a:extLst>
              <a:ext uri="{FF2B5EF4-FFF2-40B4-BE49-F238E27FC236}">
                <a16:creationId xmlns:a16="http://schemas.microsoft.com/office/drawing/2014/main" id="{963123B2-1588-2C91-44CD-2FC99BFB13E7}"/>
              </a:ext>
            </a:extLst>
          </p:cNvPr>
          <p:cNvGraphicFramePr>
            <a:graphicFrameLocks noGrp="1"/>
          </p:cNvGraphicFramePr>
          <p:nvPr>
            <p:extLst>
              <p:ext uri="{D42A27DB-BD31-4B8C-83A1-F6EECF244321}">
                <p14:modId xmlns:p14="http://schemas.microsoft.com/office/powerpoint/2010/main" val="646158778"/>
              </p:ext>
            </p:extLst>
          </p:nvPr>
        </p:nvGraphicFramePr>
        <p:xfrm>
          <a:off x="211276" y="691116"/>
          <a:ext cx="11769447" cy="5816009"/>
        </p:xfrm>
        <a:graphic>
          <a:graphicData uri="http://schemas.openxmlformats.org/drawingml/2006/table">
            <a:tbl>
              <a:tblPr firstRow="1" bandRow="1">
                <a:tableStyleId>{5C22544A-7EE6-4342-B048-85BDC9FD1C3A}</a:tableStyleId>
              </a:tblPr>
              <a:tblGrid>
                <a:gridCol w="657859">
                  <a:extLst>
                    <a:ext uri="{9D8B030D-6E8A-4147-A177-3AD203B41FA5}">
                      <a16:colId xmlns:a16="http://schemas.microsoft.com/office/drawing/2014/main" val="2611938652"/>
                    </a:ext>
                  </a:extLst>
                </a:gridCol>
                <a:gridCol w="1885845">
                  <a:extLst>
                    <a:ext uri="{9D8B030D-6E8A-4147-A177-3AD203B41FA5}">
                      <a16:colId xmlns:a16="http://schemas.microsoft.com/office/drawing/2014/main" val="519222484"/>
                    </a:ext>
                  </a:extLst>
                </a:gridCol>
                <a:gridCol w="1776837">
                  <a:extLst>
                    <a:ext uri="{9D8B030D-6E8A-4147-A177-3AD203B41FA5}">
                      <a16:colId xmlns:a16="http://schemas.microsoft.com/office/drawing/2014/main" val="2798645408"/>
                    </a:ext>
                  </a:extLst>
                </a:gridCol>
                <a:gridCol w="1460712">
                  <a:extLst>
                    <a:ext uri="{9D8B030D-6E8A-4147-A177-3AD203B41FA5}">
                      <a16:colId xmlns:a16="http://schemas.microsoft.com/office/drawing/2014/main" val="1603951132"/>
                    </a:ext>
                  </a:extLst>
                </a:gridCol>
                <a:gridCol w="1820440">
                  <a:extLst>
                    <a:ext uri="{9D8B030D-6E8A-4147-A177-3AD203B41FA5}">
                      <a16:colId xmlns:a16="http://schemas.microsoft.com/office/drawing/2014/main" val="2396358538"/>
                    </a:ext>
                  </a:extLst>
                </a:gridCol>
                <a:gridCol w="867207">
                  <a:extLst>
                    <a:ext uri="{9D8B030D-6E8A-4147-A177-3AD203B41FA5}">
                      <a16:colId xmlns:a16="http://schemas.microsoft.com/office/drawing/2014/main" val="2577341643"/>
                    </a:ext>
                  </a:extLst>
                </a:gridCol>
                <a:gridCol w="1839835">
                  <a:extLst>
                    <a:ext uri="{9D8B030D-6E8A-4147-A177-3AD203B41FA5}">
                      <a16:colId xmlns:a16="http://schemas.microsoft.com/office/drawing/2014/main" val="3869166504"/>
                    </a:ext>
                  </a:extLst>
                </a:gridCol>
                <a:gridCol w="1460712">
                  <a:extLst>
                    <a:ext uri="{9D8B030D-6E8A-4147-A177-3AD203B41FA5}">
                      <a16:colId xmlns:a16="http://schemas.microsoft.com/office/drawing/2014/main" val="2050434298"/>
                    </a:ext>
                  </a:extLst>
                </a:gridCol>
              </a:tblGrid>
              <a:tr h="606056">
                <a:tc>
                  <a:txBody>
                    <a:bodyPr/>
                    <a:lstStyle/>
                    <a:p>
                      <a:endParaRPr kumimoji="1" lang="ja-JP" alt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A7131"/>
                    </a:solidFill>
                  </a:tcPr>
                </a:tc>
                <a:tc>
                  <a:txBody>
                    <a:bodyPr/>
                    <a:lstStyle/>
                    <a:p>
                      <a:pPr algn="ctr"/>
                      <a:r>
                        <a:rPr kumimoji="1" lang="ja-JP" altLang="en-US" sz="1600"/>
                        <a:t>氏名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A7131"/>
                    </a:solidFill>
                  </a:tcPr>
                </a:tc>
                <a:tc>
                  <a:txBody>
                    <a:bodyPr/>
                    <a:lstStyle/>
                    <a:p>
                      <a:pPr algn="ctr"/>
                      <a:r>
                        <a:rPr kumimoji="1" lang="ja-JP" altLang="en-US" sz="1600"/>
                        <a:t>氏名（カナ）</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A7131"/>
                    </a:solidFill>
                  </a:tcPr>
                </a:tc>
                <a:tc>
                  <a:txBody>
                    <a:bodyPr/>
                    <a:lstStyle/>
                    <a:p>
                      <a:pPr algn="ctr"/>
                      <a:r>
                        <a:rPr kumimoji="1" lang="ja-JP" altLang="en-US" sz="1600"/>
                        <a:t>大学・団体名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A7131"/>
                    </a:solidFill>
                  </a:tcPr>
                </a:tc>
                <a:tc>
                  <a:txBody>
                    <a:bodyPr/>
                    <a:lstStyle/>
                    <a:p>
                      <a:pPr algn="ctr"/>
                      <a:r>
                        <a:rPr kumimoji="1" lang="ja-JP" altLang="en-US" sz="1600"/>
                        <a:t>学部・学科</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A7131"/>
                    </a:solidFill>
                  </a:tcPr>
                </a:tc>
                <a:tc>
                  <a:txBody>
                    <a:bodyPr/>
                    <a:lstStyle/>
                    <a:p>
                      <a:pPr algn="ctr"/>
                      <a:r>
                        <a:rPr kumimoji="1" lang="ja-JP" altLang="en-US" sz="1600"/>
                        <a:t>学年</a:t>
                      </a:r>
                      <a:endParaRPr kumimoji="1" lang="en-US" altLang="ja-JP" sz="1600"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A7131"/>
                    </a:solidFill>
                  </a:tcPr>
                </a:tc>
                <a:tc>
                  <a:txBody>
                    <a:bodyPr/>
                    <a:lstStyle/>
                    <a:p>
                      <a:pPr algn="ctr"/>
                      <a:r>
                        <a:rPr kumimoji="1" lang="ja-JP" altLang="en-US" sz="1200"/>
                        <a:t>メールアドレス</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A7131"/>
                    </a:solidFill>
                  </a:tcPr>
                </a:tc>
                <a:tc>
                  <a:txBody>
                    <a:bodyPr/>
                    <a:lstStyle/>
                    <a:p>
                      <a:pPr algn="ctr"/>
                      <a:r>
                        <a:rPr kumimoji="1" lang="ja-JP" altLang="en-US" sz="1600"/>
                        <a:t>電話番号</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A7131"/>
                    </a:solidFill>
                  </a:tcPr>
                </a:tc>
                <a:extLst>
                  <a:ext uri="{0D108BD9-81ED-4DB2-BD59-A6C34878D82A}">
                    <a16:rowId xmlns:a16="http://schemas.microsoft.com/office/drawing/2014/main" val="375413696"/>
                  </a:ext>
                </a:extLst>
              </a:tr>
              <a:tr h="744279">
                <a:tc>
                  <a:txBody>
                    <a:bodyPr/>
                    <a:lstStyle/>
                    <a:p>
                      <a:pPr algn="ctr"/>
                      <a:r>
                        <a:rPr kumimoji="1" lang="ja-JP" altLang="en-US" sz="1100"/>
                        <a:t>記入例</a:t>
                      </a:r>
                      <a:endParaRPr kumimoji="1" lang="en-US" altLang="ja-JP" sz="1100"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ja-JP" altLang="en-US" sz="1200"/>
                        <a:t>〇〇　〇〇</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ja-JP" altLang="en-US" sz="1200"/>
                        <a:t>◻︎◻︎◻︎◻︎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en-US" altLang="ja-JP" sz="1200" dirty="0"/>
                        <a:t>ABC</a:t>
                      </a:r>
                      <a:r>
                        <a:rPr kumimoji="1" lang="ja-JP" altLang="en-US" sz="1200"/>
                        <a:t>大学</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ja-JP" altLang="en-US" sz="1200"/>
                        <a:t>経済学部経済学科</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en-US" altLang="ja-JP" sz="1200" dirty="0"/>
                        <a:t>3</a:t>
                      </a:r>
                      <a:r>
                        <a:rPr kumimoji="1" lang="ja-JP" altLang="en-US" sz="1200"/>
                        <a:t>年</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en-US" altLang="ja-JP" sz="1200" dirty="0" err="1"/>
                        <a:t>aaabbbccc@abc.ac.jp</a:t>
                      </a:r>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en-US" altLang="ja-JP" sz="1200" dirty="0"/>
                        <a:t>0xx-xxxx-xxxx</a:t>
                      </a:r>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981622432"/>
                  </a:ext>
                </a:extLst>
              </a:tr>
              <a:tr h="744279">
                <a:tc>
                  <a:txBody>
                    <a:bodyPr/>
                    <a:lstStyle/>
                    <a:p>
                      <a:pPr algn="ctr"/>
                      <a:r>
                        <a:rPr kumimoji="1" lang="ja-JP" altLang="en-US" sz="1600"/>
                        <a:t>１</a:t>
                      </a:r>
                      <a:endParaRPr kumimoji="1" lang="en-US" altLang="ja-JP" sz="1600" dirty="0"/>
                    </a:p>
                    <a:p>
                      <a:pPr algn="ctr"/>
                      <a:r>
                        <a:rPr kumimoji="1" lang="ja-JP" altLang="en-US" sz="1100"/>
                        <a:t>代表者</a:t>
                      </a:r>
                      <a:endParaRPr kumimoji="1" lang="en-US" altLang="ja-JP" sz="1100"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09172307"/>
                  </a:ext>
                </a:extLst>
              </a:tr>
              <a:tr h="744279">
                <a:tc>
                  <a:txBody>
                    <a:bodyPr/>
                    <a:lstStyle/>
                    <a:p>
                      <a:pPr algn="ctr"/>
                      <a:r>
                        <a:rPr kumimoji="1" lang="ja-JP" altLang="en-US" sz="1600"/>
                        <a:t>２</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extLst>
                  <a:ext uri="{0D108BD9-81ED-4DB2-BD59-A6C34878D82A}">
                    <a16:rowId xmlns:a16="http://schemas.microsoft.com/office/drawing/2014/main" val="3274587588"/>
                  </a:ext>
                </a:extLst>
              </a:tr>
              <a:tr h="744279">
                <a:tc>
                  <a:txBody>
                    <a:bodyPr/>
                    <a:lstStyle/>
                    <a:p>
                      <a:pPr algn="ctr"/>
                      <a:r>
                        <a:rPr kumimoji="1" lang="ja-JP" altLang="en-US" sz="1600"/>
                        <a:t>３</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extLst>
                  <a:ext uri="{0D108BD9-81ED-4DB2-BD59-A6C34878D82A}">
                    <a16:rowId xmlns:a16="http://schemas.microsoft.com/office/drawing/2014/main" val="2760531610"/>
                  </a:ext>
                </a:extLst>
              </a:tr>
              <a:tr h="744279">
                <a:tc>
                  <a:txBody>
                    <a:bodyPr/>
                    <a:lstStyle/>
                    <a:p>
                      <a:pPr algn="ctr"/>
                      <a:r>
                        <a:rPr kumimoji="1" lang="ja-JP" altLang="en-US" sz="1600"/>
                        <a:t>４</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extLst>
                  <a:ext uri="{0D108BD9-81ED-4DB2-BD59-A6C34878D82A}">
                    <a16:rowId xmlns:a16="http://schemas.microsoft.com/office/drawing/2014/main" val="1358769312"/>
                  </a:ext>
                </a:extLst>
              </a:tr>
              <a:tr h="744279">
                <a:tc>
                  <a:txBody>
                    <a:bodyPr/>
                    <a:lstStyle/>
                    <a:p>
                      <a:pPr algn="ctr"/>
                      <a:r>
                        <a:rPr kumimoji="1" lang="ja-JP" altLang="en-US" sz="1600"/>
                        <a:t>５</a:t>
                      </a:r>
                      <a:endParaRPr kumimoji="1" lang="en-US" altLang="ja-JP" sz="1600"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extLst>
                  <a:ext uri="{0D108BD9-81ED-4DB2-BD59-A6C34878D82A}">
                    <a16:rowId xmlns:a16="http://schemas.microsoft.com/office/drawing/2014/main" val="3693696193"/>
                  </a:ext>
                </a:extLst>
              </a:tr>
              <a:tr h="744279">
                <a:tc>
                  <a:txBody>
                    <a:bodyPr/>
                    <a:lstStyle/>
                    <a:p>
                      <a:pPr algn="ctr"/>
                      <a:r>
                        <a:rPr kumimoji="1" lang="ja-JP" altLang="en-US" sz="1600"/>
                        <a:t>６</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tc>
                  <a:txBody>
                    <a:bodyPr/>
                    <a:lstStyle/>
                    <a:p>
                      <a:endParaRPr kumimoji="1" lang="ja-JP" altLang="en-US" sz="1200"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extLst>
                  <a:ext uri="{0D108BD9-81ED-4DB2-BD59-A6C34878D82A}">
                    <a16:rowId xmlns:a16="http://schemas.microsoft.com/office/drawing/2014/main" val="2836783622"/>
                  </a:ext>
                </a:extLst>
              </a:tr>
            </a:tbl>
          </a:graphicData>
        </a:graphic>
      </p:graphicFrame>
      <p:sp>
        <p:nvSpPr>
          <p:cNvPr id="4" name="テキスト ボックス 3">
            <a:extLst>
              <a:ext uri="{FF2B5EF4-FFF2-40B4-BE49-F238E27FC236}">
                <a16:creationId xmlns:a16="http://schemas.microsoft.com/office/drawing/2014/main" id="{BC3C0F82-0065-6D8C-B797-1745F6E75FF5}"/>
              </a:ext>
            </a:extLst>
          </p:cNvPr>
          <p:cNvSpPr txBox="1"/>
          <p:nvPr/>
        </p:nvSpPr>
        <p:spPr>
          <a:xfrm>
            <a:off x="229410" y="243840"/>
            <a:ext cx="202909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1" i="0" u="sng"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応募者情報</a:t>
            </a:r>
          </a:p>
        </p:txBody>
      </p:sp>
    </p:spTree>
    <p:extLst>
      <p:ext uri="{BB962C8B-B14F-4D97-AF65-F5344CB8AC3E}">
        <p14:creationId xmlns:p14="http://schemas.microsoft.com/office/powerpoint/2010/main" val="3837254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B1CB3-CEF0-B119-87B7-67C17B62A72A}"/>
            </a:ext>
          </a:extLst>
        </p:cNvPr>
        <p:cNvGrpSpPr/>
        <p:nvPr/>
      </p:nvGrpSpPr>
      <p:grpSpPr>
        <a:xfrm>
          <a:off x="0" y="0"/>
          <a:ext cx="0" cy="0"/>
          <a:chOff x="0" y="0"/>
          <a:chExt cx="0" cy="0"/>
        </a:xfrm>
      </p:grpSpPr>
      <p:grpSp>
        <p:nvGrpSpPr>
          <p:cNvPr id="20" name="グループ化 19">
            <a:extLst>
              <a:ext uri="{FF2B5EF4-FFF2-40B4-BE49-F238E27FC236}">
                <a16:creationId xmlns:a16="http://schemas.microsoft.com/office/drawing/2014/main" id="{76A63741-47C9-D266-EC8E-C2D7483849A6}"/>
              </a:ext>
            </a:extLst>
          </p:cNvPr>
          <p:cNvGrpSpPr/>
          <p:nvPr/>
        </p:nvGrpSpPr>
        <p:grpSpPr>
          <a:xfrm>
            <a:off x="457200" y="2148295"/>
            <a:ext cx="11247120" cy="890996"/>
            <a:chOff x="457200" y="3393067"/>
            <a:chExt cx="11247120" cy="1083139"/>
          </a:xfrm>
        </p:grpSpPr>
        <p:sp>
          <p:nvSpPr>
            <p:cNvPr id="12" name="Shape 10">
              <a:extLst>
                <a:ext uri="{FF2B5EF4-FFF2-40B4-BE49-F238E27FC236}">
                  <a16:creationId xmlns:a16="http://schemas.microsoft.com/office/drawing/2014/main" id="{2D046E64-D3D4-781D-C3A0-64D07B2771A5}"/>
                </a:ext>
              </a:extLst>
            </p:cNvPr>
            <p:cNvSpPr/>
            <p:nvPr/>
          </p:nvSpPr>
          <p:spPr>
            <a:xfrm>
              <a:off x="457200" y="3393067"/>
              <a:ext cx="2377440" cy="1083139"/>
            </a:xfrm>
            <a:prstGeom prst="roundRect">
              <a:avLst>
                <a:gd name="adj" fmla="val 3871"/>
              </a:avLst>
            </a:prstGeom>
            <a:solidFill>
              <a:srgbClr val="EA7131"/>
            </a:solid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34" charset="-128"/>
                  <a:cs typeface="+mn-cs"/>
                </a:rPr>
                <a:t>事業案タイトル</a:t>
              </a:r>
            </a:p>
          </p:txBody>
        </p:sp>
        <p:sp>
          <p:nvSpPr>
            <p:cNvPr id="14" name="Shape 12">
              <a:extLst>
                <a:ext uri="{FF2B5EF4-FFF2-40B4-BE49-F238E27FC236}">
                  <a16:creationId xmlns:a16="http://schemas.microsoft.com/office/drawing/2014/main" id="{F4B25309-6FCA-02A8-688C-030E9EC4FA9D}"/>
                </a:ext>
              </a:extLst>
            </p:cNvPr>
            <p:cNvSpPr/>
            <p:nvPr/>
          </p:nvSpPr>
          <p:spPr>
            <a:xfrm>
              <a:off x="3017520" y="3393067"/>
              <a:ext cx="8686800" cy="1083139"/>
            </a:xfrm>
            <a:prstGeom prst="roundRect">
              <a:avLst>
                <a:gd name="adj" fmla="val 3871"/>
              </a:avLst>
            </a:prstGeom>
            <a:solidFill>
              <a:schemeClr val="bg1">
                <a:lumMod val="95000"/>
              </a:schemeClr>
            </a:solidFill>
            <a:ln w="12700">
              <a:solidFill>
                <a:srgbClr val="D7DEEC"/>
              </a:solidFill>
              <a:prstDash val="soli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E8E8E8">
                      <a:lumMod val="75000"/>
                    </a:srgbClr>
                  </a:solidFill>
                  <a:effectLst/>
                  <a:uLnTx/>
                  <a:uFillTx/>
                  <a:latin typeface="游ゴシック" panose="02110004020202020204"/>
                  <a:ea typeface="游ゴシック" panose="020B0400000000000000" pitchFamily="34" charset="-128"/>
                  <a:cs typeface="+mn-cs"/>
                </a:rPr>
                <a:t>提案する事業案の名称を記載してください</a:t>
              </a:r>
            </a:p>
          </p:txBody>
        </p:sp>
      </p:grpSp>
      <p:pic>
        <p:nvPicPr>
          <p:cNvPr id="2" name="図 1">
            <a:extLst>
              <a:ext uri="{FF2B5EF4-FFF2-40B4-BE49-F238E27FC236}">
                <a16:creationId xmlns:a16="http://schemas.microsoft.com/office/drawing/2014/main" id="{ACAC8C58-73AF-50ED-6E83-F7100C0088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
        <p:nvSpPr>
          <p:cNvPr id="17" name="Shape 10">
            <a:extLst>
              <a:ext uri="{FF2B5EF4-FFF2-40B4-BE49-F238E27FC236}">
                <a16:creationId xmlns:a16="http://schemas.microsoft.com/office/drawing/2014/main" id="{A95A4D7C-F0B3-FBB9-B57E-50C14A9CAE82}"/>
              </a:ext>
            </a:extLst>
          </p:cNvPr>
          <p:cNvSpPr/>
          <p:nvPr/>
        </p:nvSpPr>
        <p:spPr>
          <a:xfrm>
            <a:off x="457200" y="3210468"/>
            <a:ext cx="2377440" cy="2441395"/>
          </a:xfrm>
          <a:prstGeom prst="roundRect">
            <a:avLst>
              <a:gd name="adj" fmla="val 1145"/>
            </a:avLst>
          </a:prstGeom>
          <a:solidFill>
            <a:srgbClr val="EA7131"/>
          </a:solid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34" charset="-128"/>
                <a:cs typeface="+mn-cs"/>
              </a:rPr>
              <a:t>あなたの想い</a:t>
            </a:r>
            <a:endParaRPr kumimoji="1" lang="en-US" altLang="ja-JP" sz="1800" b="1" i="0" u="none" strike="noStrike" kern="1200" cap="none" spc="0" normalizeH="0" baseline="0" noProof="0" dirty="0">
              <a:ln>
                <a:noFill/>
              </a:ln>
              <a:solidFill>
                <a:prstClr val="white"/>
              </a:solidFill>
              <a:effectLst/>
              <a:uLnTx/>
              <a:uFillTx/>
              <a:latin typeface="游ゴシック" panose="02110004020202020204"/>
              <a:ea typeface="游ゴシック" panose="020B0400000000000000" pitchFamily="34" charset="-128"/>
              <a:cs typeface="+mn-cs"/>
            </a:endParaRPr>
          </a:p>
        </p:txBody>
      </p:sp>
      <p:sp>
        <p:nvSpPr>
          <p:cNvPr id="18" name="Shape 12">
            <a:extLst>
              <a:ext uri="{FF2B5EF4-FFF2-40B4-BE49-F238E27FC236}">
                <a16:creationId xmlns:a16="http://schemas.microsoft.com/office/drawing/2014/main" id="{4F14CD49-4F0B-38F3-4137-80E12D76C988}"/>
              </a:ext>
            </a:extLst>
          </p:cNvPr>
          <p:cNvSpPr/>
          <p:nvPr/>
        </p:nvSpPr>
        <p:spPr>
          <a:xfrm>
            <a:off x="3017520" y="3210468"/>
            <a:ext cx="8686800" cy="2441395"/>
          </a:xfrm>
          <a:prstGeom prst="roundRect">
            <a:avLst>
              <a:gd name="adj" fmla="val 3871"/>
            </a:avLst>
          </a:prstGeom>
          <a:solidFill>
            <a:schemeClr val="bg1">
              <a:lumMod val="95000"/>
            </a:schemeClr>
          </a:solidFill>
          <a:ln w="12700">
            <a:solidFill>
              <a:srgbClr val="D7DEEC"/>
            </a:solidFill>
            <a:prstDash val="soli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E8E8E8">
                    <a:lumMod val="75000"/>
                  </a:srgbClr>
                </a:solidFill>
                <a:effectLst/>
                <a:uLnTx/>
                <a:uFillTx/>
                <a:latin typeface="游ゴシック" panose="02110004020202020204"/>
                <a:ea typeface="游ゴシック" panose="020B0400000000000000" pitchFamily="34" charset="-128"/>
                <a:cs typeface="+mn-cs"/>
              </a:rPr>
              <a:t>あなた（またはチーム）が、この事業に取り組む想い・動機・背景を</a:t>
            </a:r>
            <a:br>
              <a:rPr kumimoji="1" lang="en-US" altLang="ja-JP" sz="1800" b="0" i="0" u="none" strike="noStrike" kern="1200" cap="none" spc="0" normalizeH="0" baseline="0" noProof="0" dirty="0">
                <a:ln>
                  <a:noFill/>
                </a:ln>
                <a:solidFill>
                  <a:srgbClr val="E8E8E8">
                    <a:lumMod val="75000"/>
                  </a:srgbClr>
                </a:solidFill>
                <a:effectLst/>
                <a:uLnTx/>
                <a:uFillTx/>
                <a:latin typeface="游ゴシック" panose="02110004020202020204"/>
                <a:ea typeface="游ゴシック" panose="020B0400000000000000" pitchFamily="34" charset="-128"/>
                <a:cs typeface="+mn-cs"/>
              </a:rPr>
            </a:br>
            <a:r>
              <a:rPr kumimoji="1" lang="ja-JP" altLang="en-US" sz="1800" b="0" i="0" u="none" strike="noStrike" kern="1200" cap="none" spc="0" normalizeH="0" baseline="0" noProof="0">
                <a:ln>
                  <a:noFill/>
                </a:ln>
                <a:solidFill>
                  <a:srgbClr val="E8E8E8">
                    <a:lumMod val="75000"/>
                  </a:srgbClr>
                </a:solidFill>
                <a:effectLst/>
                <a:uLnTx/>
                <a:uFillTx/>
                <a:latin typeface="游ゴシック" panose="02110004020202020204"/>
                <a:ea typeface="游ゴシック" panose="020B0400000000000000" pitchFamily="34" charset="-128"/>
                <a:cs typeface="+mn-cs"/>
              </a:rPr>
              <a:t>教えてください</a:t>
            </a:r>
          </a:p>
        </p:txBody>
      </p:sp>
      <p:grpSp>
        <p:nvGrpSpPr>
          <p:cNvPr id="3" name="グループ化 2">
            <a:extLst>
              <a:ext uri="{FF2B5EF4-FFF2-40B4-BE49-F238E27FC236}">
                <a16:creationId xmlns:a16="http://schemas.microsoft.com/office/drawing/2014/main" id="{4D84F8CD-2E87-89E6-4C9D-9ED67609D5E6}"/>
              </a:ext>
            </a:extLst>
          </p:cNvPr>
          <p:cNvGrpSpPr/>
          <p:nvPr/>
        </p:nvGrpSpPr>
        <p:grpSpPr>
          <a:xfrm>
            <a:off x="472440" y="1033598"/>
            <a:ext cx="11247120" cy="890996"/>
            <a:chOff x="457200" y="2135228"/>
            <a:chExt cx="11247120" cy="1083139"/>
          </a:xfrm>
        </p:grpSpPr>
        <p:sp>
          <p:nvSpPr>
            <p:cNvPr id="4" name="Shape 6">
              <a:extLst>
                <a:ext uri="{FF2B5EF4-FFF2-40B4-BE49-F238E27FC236}">
                  <a16:creationId xmlns:a16="http://schemas.microsoft.com/office/drawing/2014/main" id="{3CCF4E36-8BA7-ECA6-364E-73406FFBB5A5}"/>
                </a:ext>
              </a:extLst>
            </p:cNvPr>
            <p:cNvSpPr/>
            <p:nvPr/>
          </p:nvSpPr>
          <p:spPr>
            <a:xfrm>
              <a:off x="457200" y="2135228"/>
              <a:ext cx="2377440" cy="1083139"/>
            </a:xfrm>
            <a:prstGeom prst="roundRect">
              <a:avLst>
                <a:gd name="adj" fmla="val 3871"/>
              </a:avLst>
            </a:prstGeom>
            <a:solidFill>
              <a:srgbClr val="EA7131"/>
            </a:solidFill>
            <a:ln/>
          </p:spPr>
          <p:txBody>
            <a:bodyPr anchor="ctr"/>
            <a:lstStyle/>
            <a:p>
              <a:pPr algn="ctr"/>
              <a:r>
                <a:rPr lang="ja-JP" altLang="en-US" b="1">
                  <a:solidFill>
                    <a:schemeClr val="bg1"/>
                  </a:solidFill>
                </a:rPr>
                <a:t>応募テーマ：分野</a:t>
              </a:r>
              <a:endParaRPr lang="en-US" altLang="ja-JP" b="1" dirty="0">
                <a:solidFill>
                  <a:schemeClr val="bg1"/>
                </a:solidFill>
              </a:endParaRPr>
            </a:p>
            <a:p>
              <a:pPr algn="ctr"/>
              <a:r>
                <a:rPr lang="ja-JP" altLang="en-US" sz="1600">
                  <a:solidFill>
                    <a:schemeClr val="bg1"/>
                  </a:solidFill>
                </a:rPr>
                <a:t>（該当する分野に◯）</a:t>
              </a:r>
              <a:endParaRPr lang="en-US" altLang="ja-JP" sz="1600" dirty="0">
                <a:solidFill>
                  <a:schemeClr val="bg1"/>
                </a:solidFill>
              </a:endParaRPr>
            </a:p>
            <a:p>
              <a:pPr algn="ctr"/>
              <a:r>
                <a:rPr lang="ja-JP" altLang="en-US" sz="1600">
                  <a:solidFill>
                    <a:schemeClr val="bg1"/>
                  </a:solidFill>
                </a:rPr>
                <a:t>（複数選択可）</a:t>
              </a:r>
              <a:endParaRPr lang="en-US" altLang="ja-JP" sz="1600" dirty="0">
                <a:solidFill>
                  <a:schemeClr val="bg1"/>
                </a:solidFill>
              </a:endParaRPr>
            </a:p>
          </p:txBody>
        </p:sp>
        <p:sp>
          <p:nvSpPr>
            <p:cNvPr id="5" name="Shape 8">
              <a:extLst>
                <a:ext uri="{FF2B5EF4-FFF2-40B4-BE49-F238E27FC236}">
                  <a16:creationId xmlns:a16="http://schemas.microsoft.com/office/drawing/2014/main" id="{25BC051C-124F-3C45-0A49-4600DC915882}"/>
                </a:ext>
              </a:extLst>
            </p:cNvPr>
            <p:cNvSpPr/>
            <p:nvPr/>
          </p:nvSpPr>
          <p:spPr>
            <a:xfrm>
              <a:off x="3017520" y="2135228"/>
              <a:ext cx="8686800" cy="1083139"/>
            </a:xfrm>
            <a:prstGeom prst="roundRect">
              <a:avLst>
                <a:gd name="adj" fmla="val 3871"/>
              </a:avLst>
            </a:prstGeom>
            <a:solidFill>
              <a:srgbClr val="F2F2F2"/>
            </a:solidFill>
            <a:ln w="12700">
              <a:solidFill>
                <a:srgbClr val="D7DEEC"/>
              </a:solidFill>
              <a:prstDash val="solid"/>
            </a:ln>
          </p:spPr>
          <p:txBody>
            <a:bodyPr anchor="ctr"/>
            <a:lstStyle/>
            <a:p>
              <a:pPr lvl="0" eaLnBrk="0" fontAlgn="base" hangingPunct="0">
                <a:lnSpc>
                  <a:spcPts val="2740"/>
                </a:lnSpc>
                <a:spcBef>
                  <a:spcPct val="0"/>
                </a:spcBef>
                <a:spcAft>
                  <a:spcPct val="0"/>
                </a:spcAft>
              </a:pPr>
              <a:r>
                <a:rPr kumimoji="0" lang="ja-JP" altLang="en-US" sz="1600">
                  <a:solidFill>
                    <a:srgbClr val="1F1F1F"/>
                  </a:solidFill>
                  <a:ea typeface="docs-Roboto"/>
                </a:rPr>
                <a:t>　　</a:t>
              </a:r>
              <a:r>
                <a:rPr kumimoji="0" lang="ja-JP" altLang="ja-JP" sz="1600">
                  <a:solidFill>
                    <a:srgbClr val="1F1F1F"/>
                  </a:solidFill>
                  <a:ea typeface="docs-Roboto"/>
                </a:rPr>
                <a:t>福祉</a:t>
              </a:r>
              <a:r>
                <a:rPr kumimoji="0" lang="ja-JP" altLang="en-US" sz="1600">
                  <a:solidFill>
                    <a:srgbClr val="1F1F1F"/>
                  </a:solidFill>
                  <a:ea typeface="docs-Roboto"/>
                </a:rPr>
                <a:t>　　　</a:t>
              </a:r>
              <a:r>
                <a:rPr kumimoji="0" lang="ja-JP" altLang="en-US" sz="1600"/>
                <a:t>　</a:t>
              </a:r>
              <a:r>
                <a:rPr kumimoji="0" lang="ja-JP" altLang="ja-JP" sz="1600">
                  <a:solidFill>
                    <a:srgbClr val="1F1F1F"/>
                  </a:solidFill>
                  <a:ea typeface="docs-Roboto"/>
                </a:rPr>
                <a:t>健康・医療</a:t>
              </a:r>
              <a:r>
                <a:rPr kumimoji="0" lang="ja-JP" altLang="en-US" sz="1600">
                  <a:solidFill>
                    <a:srgbClr val="1F1F1F"/>
                  </a:solidFill>
                  <a:ea typeface="docs-Roboto"/>
                </a:rPr>
                <a:t>　</a:t>
              </a:r>
              <a:r>
                <a:rPr kumimoji="0" lang="ja-JP" altLang="en-US" sz="1600"/>
                <a:t>　　</a:t>
              </a:r>
              <a:r>
                <a:rPr kumimoji="0" lang="ja-JP" altLang="ja-JP" sz="1600">
                  <a:solidFill>
                    <a:srgbClr val="1F1F1F"/>
                  </a:solidFill>
                  <a:ea typeface="docs-Roboto"/>
                </a:rPr>
                <a:t>雇用促進</a:t>
              </a:r>
              <a:r>
                <a:rPr kumimoji="0" lang="ja-JP" altLang="en-US" sz="1600">
                  <a:solidFill>
                    <a:srgbClr val="1F1F1F"/>
                  </a:solidFill>
                  <a:ea typeface="docs-Roboto"/>
                </a:rPr>
                <a:t>　</a:t>
              </a:r>
              <a:r>
                <a:rPr kumimoji="0" lang="ja-JP" altLang="en-US" sz="1600"/>
                <a:t>　　</a:t>
              </a:r>
              <a:r>
                <a:rPr kumimoji="0" lang="ja-JP" altLang="ja-JP" sz="1600">
                  <a:solidFill>
                    <a:srgbClr val="1F1F1F"/>
                  </a:solidFill>
                  <a:ea typeface="docs-Roboto"/>
                </a:rPr>
                <a:t>交通</a:t>
              </a:r>
              <a:r>
                <a:rPr kumimoji="0" lang="ja-JP" altLang="en-US" sz="1600">
                  <a:solidFill>
                    <a:srgbClr val="1F1F1F"/>
                  </a:solidFill>
                  <a:ea typeface="docs-Roboto"/>
                </a:rPr>
                <a:t>　　　</a:t>
              </a:r>
              <a:r>
                <a:rPr kumimoji="0" lang="ja-JP" altLang="ja-JP" sz="1600">
                  <a:solidFill>
                    <a:srgbClr val="1F1F1F"/>
                  </a:solidFill>
                  <a:ea typeface="docs-Roboto"/>
                </a:rPr>
                <a:t>防災</a:t>
              </a:r>
              <a:endParaRPr kumimoji="0" lang="ja-JP" altLang="ja-JP" sz="1600"/>
            </a:p>
            <a:p>
              <a:pPr lvl="0" eaLnBrk="0" fontAlgn="base" hangingPunct="0">
                <a:lnSpc>
                  <a:spcPts val="2740"/>
                </a:lnSpc>
                <a:spcBef>
                  <a:spcPct val="0"/>
                </a:spcBef>
                <a:spcAft>
                  <a:spcPct val="0"/>
                </a:spcAft>
              </a:pPr>
              <a:r>
                <a:rPr kumimoji="0" lang="ja-JP" altLang="en-US" sz="1600">
                  <a:solidFill>
                    <a:srgbClr val="1F1F1F"/>
                  </a:solidFill>
                  <a:ea typeface="docs-Roboto"/>
                </a:rPr>
                <a:t>　　</a:t>
              </a:r>
              <a:r>
                <a:rPr kumimoji="0" lang="ja-JP" altLang="ja-JP" sz="1600">
                  <a:solidFill>
                    <a:srgbClr val="1F1F1F"/>
                  </a:solidFill>
                  <a:ea typeface="docs-Roboto"/>
                </a:rPr>
                <a:t>まちづくり</a:t>
              </a:r>
              <a:r>
                <a:rPr kumimoji="0" lang="ja-JP" altLang="en-US" sz="1600">
                  <a:solidFill>
                    <a:srgbClr val="1F1F1F"/>
                  </a:solidFill>
                  <a:ea typeface="docs-Roboto"/>
                </a:rPr>
                <a:t>　　</a:t>
              </a:r>
              <a:r>
                <a:rPr kumimoji="0" lang="ja-JP" altLang="en-US" sz="1600"/>
                <a:t>　</a:t>
              </a:r>
              <a:r>
                <a:rPr kumimoji="0" lang="ja-JP" altLang="ja-JP" sz="1600">
                  <a:solidFill>
                    <a:srgbClr val="1F1F1F"/>
                  </a:solidFill>
                  <a:ea typeface="docs-Roboto"/>
                </a:rPr>
                <a:t>観光</a:t>
              </a:r>
              <a:r>
                <a:rPr kumimoji="0" lang="ja-JP" altLang="en-US" sz="1600"/>
                <a:t>　　　</a:t>
              </a:r>
              <a:r>
                <a:rPr kumimoji="0" lang="ja-JP" altLang="ja-JP" sz="1600">
                  <a:solidFill>
                    <a:srgbClr val="1F1F1F"/>
                  </a:solidFill>
                  <a:ea typeface="docs-Roboto"/>
                </a:rPr>
                <a:t>教育</a:t>
              </a:r>
              <a:r>
                <a:rPr kumimoji="0" lang="ja-JP" altLang="en-US" sz="1600">
                  <a:solidFill>
                    <a:srgbClr val="1F1F1F"/>
                  </a:solidFill>
                  <a:ea typeface="docs-Roboto"/>
                </a:rPr>
                <a:t>　　</a:t>
              </a:r>
              <a:r>
                <a:rPr kumimoji="0" lang="ja-JP" altLang="en-US" sz="1600"/>
                <a:t>　</a:t>
              </a:r>
              <a:r>
                <a:rPr kumimoji="0" lang="ja-JP" altLang="ja-JP" sz="1600">
                  <a:solidFill>
                    <a:srgbClr val="1F1F1F"/>
                  </a:solidFill>
                  <a:ea typeface="docs-Roboto"/>
                </a:rPr>
                <a:t>農業</a:t>
              </a:r>
              <a:r>
                <a:rPr kumimoji="0" lang="ja-JP" altLang="en-US" sz="1600">
                  <a:solidFill>
                    <a:srgbClr val="1F1F1F"/>
                  </a:solidFill>
                  <a:ea typeface="docs-Roboto"/>
                </a:rPr>
                <a:t>　　　</a:t>
              </a:r>
              <a:r>
                <a:rPr kumimoji="0" lang="ja-JP" altLang="ja-JP" sz="1600">
                  <a:solidFill>
                    <a:srgbClr val="1F1F1F"/>
                  </a:solidFill>
                  <a:ea typeface="docs-Roboto"/>
                </a:rPr>
                <a:t>その他</a:t>
              </a:r>
              <a:r>
                <a:rPr kumimoji="0" lang="ja-JP" altLang="en-US" sz="1600">
                  <a:solidFill>
                    <a:srgbClr val="1F1F1F"/>
                  </a:solidFill>
                  <a:ea typeface="docs-Roboto"/>
                </a:rPr>
                <a:t>（　　　　　）</a:t>
              </a:r>
              <a:endParaRPr kumimoji="0" lang="ja-JP" altLang="ja-JP" sz="1600"/>
            </a:p>
          </p:txBody>
        </p:sp>
      </p:grpSp>
    </p:spTree>
    <p:extLst>
      <p:ext uri="{BB962C8B-B14F-4D97-AF65-F5344CB8AC3E}">
        <p14:creationId xmlns:p14="http://schemas.microsoft.com/office/powerpoint/2010/main" val="995690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55D2B-65CE-DCDB-C084-9C2DF62FDF0B}"/>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EFBE8538-B135-EA21-AA3A-1BC3D321A4A8}"/>
              </a:ext>
            </a:extLst>
          </p:cNvPr>
          <p:cNvGrpSpPr/>
          <p:nvPr/>
        </p:nvGrpSpPr>
        <p:grpSpPr>
          <a:xfrm>
            <a:off x="457200" y="877390"/>
            <a:ext cx="11247120" cy="1561010"/>
            <a:chOff x="457200" y="877389"/>
            <a:chExt cx="11247120" cy="1083139"/>
          </a:xfrm>
        </p:grpSpPr>
        <p:sp>
          <p:nvSpPr>
            <p:cNvPr id="4" name="Shape 2">
              <a:extLst>
                <a:ext uri="{FF2B5EF4-FFF2-40B4-BE49-F238E27FC236}">
                  <a16:creationId xmlns:a16="http://schemas.microsoft.com/office/drawing/2014/main" id="{82F30A07-BF17-DE47-1B79-A2CBE675AA50}"/>
                </a:ext>
              </a:extLst>
            </p:cNvPr>
            <p:cNvSpPr/>
            <p:nvPr/>
          </p:nvSpPr>
          <p:spPr>
            <a:xfrm>
              <a:off x="457200" y="877389"/>
              <a:ext cx="2377440" cy="1083139"/>
            </a:xfrm>
            <a:prstGeom prst="roundRect">
              <a:avLst>
                <a:gd name="adj" fmla="val 3871"/>
              </a:avLst>
            </a:prstGeom>
            <a:solidFill>
              <a:schemeClr val="accent2"/>
            </a:solidFill>
            <a:ln/>
          </p:spPr>
          <p:txBody>
            <a:bodyPr anchor="ctr"/>
            <a:lstStyle/>
            <a:p>
              <a:pPr algn="ctr"/>
              <a:r>
                <a:rPr lang="ja-JP" altLang="en-US" b="1">
                  <a:solidFill>
                    <a:schemeClr val="bg1"/>
                  </a:solidFill>
                </a:rPr>
                <a:t>顧客・ユーザー</a:t>
              </a:r>
            </a:p>
          </p:txBody>
        </p:sp>
        <p:sp>
          <p:nvSpPr>
            <p:cNvPr id="6" name="Shape 4">
              <a:extLst>
                <a:ext uri="{FF2B5EF4-FFF2-40B4-BE49-F238E27FC236}">
                  <a16:creationId xmlns:a16="http://schemas.microsoft.com/office/drawing/2014/main" id="{0411063E-3694-99CA-925E-B28A6E6BB542}"/>
                </a:ext>
              </a:extLst>
            </p:cNvPr>
            <p:cNvSpPr/>
            <p:nvPr/>
          </p:nvSpPr>
          <p:spPr>
            <a:xfrm>
              <a:off x="3017520" y="877389"/>
              <a:ext cx="8686800" cy="1083139"/>
            </a:xfrm>
            <a:prstGeom prst="roundRect">
              <a:avLst>
                <a:gd name="adj" fmla="val 3871"/>
              </a:avLst>
            </a:prstGeom>
            <a:solidFill>
              <a:schemeClr val="bg1">
                <a:lumMod val="95000"/>
              </a:schemeClr>
            </a:solidFill>
            <a:ln w="12700">
              <a:solidFill>
                <a:srgbClr val="D7DEEC"/>
              </a:solidFill>
              <a:prstDash val="solid"/>
            </a:ln>
          </p:spPr>
          <p:txBody>
            <a:bodyPr anchor="ctr"/>
            <a:lstStyle/>
            <a:p>
              <a:r>
                <a:rPr lang="ja-JP" altLang="en-US">
                  <a:solidFill>
                    <a:schemeClr val="bg2">
                      <a:lumMod val="75000"/>
                    </a:schemeClr>
                  </a:solidFill>
                </a:rPr>
                <a:t>この事業の顧客・ユーザーになる人物像を教えてください。</a:t>
              </a:r>
              <a:endParaRPr lang="en-US" altLang="ja-JP" dirty="0">
                <a:solidFill>
                  <a:schemeClr val="bg2">
                    <a:lumMod val="75000"/>
                  </a:schemeClr>
                </a:solidFill>
              </a:endParaRPr>
            </a:p>
            <a:p>
              <a:r>
                <a:rPr lang="ja-JP" altLang="en-US">
                  <a:solidFill>
                    <a:schemeClr val="bg2">
                      <a:lumMod val="75000"/>
                    </a:schemeClr>
                  </a:solidFill>
                </a:rPr>
                <a:t>・どのような属性の人を想定していますか</a:t>
              </a:r>
              <a:br>
                <a:rPr lang="en-US" altLang="ja-JP" dirty="0">
                  <a:solidFill>
                    <a:schemeClr val="bg2">
                      <a:lumMod val="75000"/>
                    </a:schemeClr>
                  </a:solidFill>
                </a:rPr>
              </a:br>
              <a:r>
                <a:rPr lang="ja-JP" altLang="en-US">
                  <a:solidFill>
                    <a:schemeClr val="bg2">
                      <a:lumMod val="75000"/>
                    </a:schemeClr>
                  </a:solidFill>
                </a:rPr>
                <a:t>（顧客＝お金を払う人、ユーザー＝サービス利用者）</a:t>
              </a:r>
            </a:p>
          </p:txBody>
        </p:sp>
      </p:grpSp>
      <p:pic>
        <p:nvPicPr>
          <p:cNvPr id="2" name="図 1">
            <a:extLst>
              <a:ext uri="{FF2B5EF4-FFF2-40B4-BE49-F238E27FC236}">
                <a16:creationId xmlns:a16="http://schemas.microsoft.com/office/drawing/2014/main" id="{8057BAFD-187A-2836-12D5-C8F19A4A59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grpSp>
        <p:nvGrpSpPr>
          <p:cNvPr id="5" name="グループ化 4">
            <a:extLst>
              <a:ext uri="{FF2B5EF4-FFF2-40B4-BE49-F238E27FC236}">
                <a16:creationId xmlns:a16="http://schemas.microsoft.com/office/drawing/2014/main" id="{9354C0F3-D011-70B7-5061-63EDB2A3905A}"/>
              </a:ext>
            </a:extLst>
          </p:cNvPr>
          <p:cNvGrpSpPr/>
          <p:nvPr/>
        </p:nvGrpSpPr>
        <p:grpSpPr>
          <a:xfrm>
            <a:off x="457200" y="2648494"/>
            <a:ext cx="11247120" cy="3332115"/>
            <a:chOff x="457200" y="877389"/>
            <a:chExt cx="11247120" cy="1083139"/>
          </a:xfrm>
        </p:grpSpPr>
        <p:sp>
          <p:nvSpPr>
            <p:cNvPr id="7" name="Shape 2">
              <a:extLst>
                <a:ext uri="{FF2B5EF4-FFF2-40B4-BE49-F238E27FC236}">
                  <a16:creationId xmlns:a16="http://schemas.microsoft.com/office/drawing/2014/main" id="{AC0E3D44-857B-3EDF-D671-325620973FD1}"/>
                </a:ext>
              </a:extLst>
            </p:cNvPr>
            <p:cNvSpPr/>
            <p:nvPr/>
          </p:nvSpPr>
          <p:spPr>
            <a:xfrm>
              <a:off x="457200" y="877389"/>
              <a:ext cx="2377440" cy="1083139"/>
            </a:xfrm>
            <a:prstGeom prst="roundRect">
              <a:avLst>
                <a:gd name="adj" fmla="val 2040"/>
              </a:avLst>
            </a:prstGeom>
            <a:solidFill>
              <a:schemeClr val="accent2"/>
            </a:solidFill>
            <a:ln/>
          </p:spPr>
          <p:txBody>
            <a:bodyPr anchor="ctr"/>
            <a:lstStyle/>
            <a:p>
              <a:pPr algn="ctr"/>
              <a:r>
                <a:rPr lang="ja-JP" altLang="en-US" b="1">
                  <a:solidFill>
                    <a:schemeClr val="bg1"/>
                  </a:solidFill>
                </a:rPr>
                <a:t>解決したい課題仮説</a:t>
              </a:r>
              <a:endParaRPr lang="en-US" altLang="ja-JP" b="1" dirty="0">
                <a:solidFill>
                  <a:schemeClr val="bg1"/>
                </a:solidFill>
              </a:endParaRPr>
            </a:p>
          </p:txBody>
        </p:sp>
        <p:sp>
          <p:nvSpPr>
            <p:cNvPr id="9" name="Shape 4">
              <a:extLst>
                <a:ext uri="{FF2B5EF4-FFF2-40B4-BE49-F238E27FC236}">
                  <a16:creationId xmlns:a16="http://schemas.microsoft.com/office/drawing/2014/main" id="{434CDD6E-4783-ED3D-0F82-4E420E508695}"/>
                </a:ext>
              </a:extLst>
            </p:cNvPr>
            <p:cNvSpPr/>
            <p:nvPr/>
          </p:nvSpPr>
          <p:spPr>
            <a:xfrm>
              <a:off x="3017520" y="877389"/>
              <a:ext cx="8686800" cy="1083139"/>
            </a:xfrm>
            <a:prstGeom prst="roundRect">
              <a:avLst>
                <a:gd name="adj" fmla="val 3871"/>
              </a:avLst>
            </a:prstGeom>
            <a:solidFill>
              <a:schemeClr val="bg1">
                <a:lumMod val="95000"/>
              </a:schemeClr>
            </a:solidFill>
            <a:ln w="12700">
              <a:solidFill>
                <a:srgbClr val="D7DEEC"/>
              </a:solidFill>
              <a:prstDash val="solid"/>
            </a:ln>
          </p:spPr>
          <p:txBody>
            <a:bodyPr anchor="ctr"/>
            <a:lstStyle/>
            <a:p>
              <a:r>
                <a:rPr lang="ja-JP" altLang="en-US">
                  <a:solidFill>
                    <a:schemeClr val="bg2">
                      <a:lumMod val="75000"/>
                    </a:schemeClr>
                  </a:solidFill>
                </a:rPr>
                <a:t>顧客・ユーザーが抱えている、解決したい課題（仮説）を教えてください。</a:t>
              </a:r>
              <a:endParaRPr lang="en-US" altLang="ja-JP" dirty="0">
                <a:solidFill>
                  <a:schemeClr val="bg2">
                    <a:lumMod val="75000"/>
                  </a:schemeClr>
                </a:solidFill>
              </a:endParaRPr>
            </a:p>
            <a:p>
              <a:r>
                <a:rPr lang="ja-JP" altLang="en-US">
                  <a:solidFill>
                    <a:schemeClr val="bg2">
                      <a:lumMod val="75000"/>
                    </a:schemeClr>
                  </a:solidFill>
                </a:rPr>
                <a:t>・どんな場面で、どの程度の課題か、具体的に記述してください。</a:t>
              </a:r>
              <a:endParaRPr lang="en-US" altLang="ja-JP" dirty="0">
                <a:solidFill>
                  <a:schemeClr val="bg2">
                    <a:lumMod val="75000"/>
                  </a:schemeClr>
                </a:solidFill>
              </a:endParaRPr>
            </a:p>
            <a:p>
              <a:r>
                <a:rPr lang="ja-JP" altLang="en-US">
                  <a:solidFill>
                    <a:schemeClr val="bg2">
                      <a:lumMod val="75000"/>
                    </a:schemeClr>
                  </a:solidFill>
                </a:rPr>
                <a:t>・顧客はお金を払ってでも解決したい課題ですか</a:t>
              </a:r>
            </a:p>
          </p:txBody>
        </p:sp>
      </p:grpSp>
    </p:spTree>
    <p:extLst>
      <p:ext uri="{BB962C8B-B14F-4D97-AF65-F5344CB8AC3E}">
        <p14:creationId xmlns:p14="http://schemas.microsoft.com/office/powerpoint/2010/main" val="3427985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4F533-F64D-FBB8-D418-564574E836A6}"/>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532D0D35-22C9-1B16-A1BD-2F66392AE8D7}"/>
              </a:ext>
            </a:extLst>
          </p:cNvPr>
          <p:cNvGrpSpPr/>
          <p:nvPr/>
        </p:nvGrpSpPr>
        <p:grpSpPr>
          <a:xfrm>
            <a:off x="457200" y="877389"/>
            <a:ext cx="11247120" cy="5079273"/>
            <a:chOff x="457200" y="877389"/>
            <a:chExt cx="11247120" cy="1083139"/>
          </a:xfrm>
        </p:grpSpPr>
        <p:sp>
          <p:nvSpPr>
            <p:cNvPr id="4" name="Shape 2">
              <a:extLst>
                <a:ext uri="{FF2B5EF4-FFF2-40B4-BE49-F238E27FC236}">
                  <a16:creationId xmlns:a16="http://schemas.microsoft.com/office/drawing/2014/main" id="{7F4E1435-9F3A-F65F-2EA1-FFE33B505D3F}"/>
                </a:ext>
              </a:extLst>
            </p:cNvPr>
            <p:cNvSpPr/>
            <p:nvPr/>
          </p:nvSpPr>
          <p:spPr>
            <a:xfrm>
              <a:off x="457200" y="877389"/>
              <a:ext cx="2377440" cy="1083139"/>
            </a:xfrm>
            <a:prstGeom prst="roundRect">
              <a:avLst>
                <a:gd name="adj" fmla="val 1673"/>
              </a:avLst>
            </a:prstGeom>
            <a:solidFill>
              <a:schemeClr val="accent2"/>
            </a:solidFill>
            <a:ln/>
          </p:spPr>
          <p:txBody>
            <a:bodyPr anchor="ctr"/>
            <a:lstStyle/>
            <a:p>
              <a:pPr algn="ctr"/>
              <a:r>
                <a:rPr lang="ja-JP" altLang="en-US" b="1">
                  <a:solidFill>
                    <a:schemeClr val="bg1"/>
                  </a:solidFill>
                </a:rPr>
                <a:t>提供価値・</a:t>
              </a:r>
              <a:endParaRPr lang="en-US" altLang="ja-JP" b="1" dirty="0">
                <a:solidFill>
                  <a:schemeClr val="bg1"/>
                </a:solidFill>
              </a:endParaRPr>
            </a:p>
            <a:p>
              <a:pPr algn="ctr"/>
              <a:r>
                <a:rPr lang="ja-JP" altLang="en-US" b="1">
                  <a:solidFill>
                    <a:schemeClr val="bg1"/>
                  </a:solidFill>
                </a:rPr>
                <a:t>解決策仮説</a:t>
              </a:r>
            </a:p>
          </p:txBody>
        </p:sp>
        <p:sp>
          <p:nvSpPr>
            <p:cNvPr id="6" name="Shape 4">
              <a:extLst>
                <a:ext uri="{FF2B5EF4-FFF2-40B4-BE49-F238E27FC236}">
                  <a16:creationId xmlns:a16="http://schemas.microsoft.com/office/drawing/2014/main" id="{32319180-066A-ABA6-257B-2D62C6F83EBE}"/>
                </a:ext>
              </a:extLst>
            </p:cNvPr>
            <p:cNvSpPr/>
            <p:nvPr/>
          </p:nvSpPr>
          <p:spPr>
            <a:xfrm>
              <a:off x="3017520" y="877389"/>
              <a:ext cx="8686800" cy="1083139"/>
            </a:xfrm>
            <a:prstGeom prst="roundRect">
              <a:avLst>
                <a:gd name="adj" fmla="val 3871"/>
              </a:avLst>
            </a:prstGeom>
            <a:solidFill>
              <a:schemeClr val="bg1">
                <a:lumMod val="95000"/>
              </a:schemeClr>
            </a:solidFill>
            <a:ln w="12700">
              <a:solidFill>
                <a:srgbClr val="D7DEEC"/>
              </a:solidFill>
              <a:prstDash val="solid"/>
            </a:ln>
          </p:spPr>
          <p:txBody>
            <a:bodyPr anchor="ctr"/>
            <a:lstStyle/>
            <a:p>
              <a:r>
                <a:rPr lang="ja-JP" altLang="en-US">
                  <a:solidFill>
                    <a:schemeClr val="bg2">
                      <a:lumMod val="75000"/>
                    </a:schemeClr>
                  </a:solidFill>
                </a:rPr>
                <a:t>・顧客にどのような価値を提供しますか</a:t>
              </a:r>
              <a:endParaRPr lang="en-US" altLang="ja-JP" dirty="0">
                <a:solidFill>
                  <a:schemeClr val="bg2">
                    <a:lumMod val="75000"/>
                  </a:schemeClr>
                </a:solidFill>
              </a:endParaRPr>
            </a:p>
            <a:p>
              <a:r>
                <a:rPr lang="ja-JP" altLang="en-US">
                  <a:solidFill>
                    <a:schemeClr val="bg2">
                      <a:lumMod val="75000"/>
                    </a:schemeClr>
                  </a:solidFill>
                </a:rPr>
                <a:t>・具体的にどのようなサービスですか</a:t>
              </a:r>
              <a:endParaRPr lang="en-US" altLang="ja-JP" dirty="0">
                <a:solidFill>
                  <a:schemeClr val="bg2">
                    <a:lumMod val="75000"/>
                  </a:schemeClr>
                </a:solidFill>
              </a:endParaRPr>
            </a:p>
            <a:p>
              <a:r>
                <a:rPr lang="ja-JP" altLang="en-US">
                  <a:solidFill>
                    <a:schemeClr val="bg2">
                      <a:lumMod val="75000"/>
                    </a:schemeClr>
                  </a:solidFill>
                </a:rPr>
                <a:t>・サービス提供により課題がどのように解決されますか</a:t>
              </a:r>
            </a:p>
          </p:txBody>
        </p:sp>
      </p:grpSp>
      <p:pic>
        <p:nvPicPr>
          <p:cNvPr id="2" name="図 1">
            <a:extLst>
              <a:ext uri="{FF2B5EF4-FFF2-40B4-BE49-F238E27FC236}">
                <a16:creationId xmlns:a16="http://schemas.microsoft.com/office/drawing/2014/main" id="{7AE21039-4EF9-15B2-D35C-B24839DA12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Tree>
    <p:extLst>
      <p:ext uri="{BB962C8B-B14F-4D97-AF65-F5344CB8AC3E}">
        <p14:creationId xmlns:p14="http://schemas.microsoft.com/office/powerpoint/2010/main" val="2299640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019CC-0E34-47CB-E0A3-F23AAE1BF244}"/>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6CA6BF7B-D9D1-1DA3-C4F9-7A0EC2589797}"/>
              </a:ext>
            </a:extLst>
          </p:cNvPr>
          <p:cNvGrpSpPr/>
          <p:nvPr/>
        </p:nvGrpSpPr>
        <p:grpSpPr>
          <a:xfrm>
            <a:off x="457200" y="877389"/>
            <a:ext cx="11247120" cy="5079273"/>
            <a:chOff x="457200" y="877389"/>
            <a:chExt cx="11247120" cy="1083139"/>
          </a:xfrm>
        </p:grpSpPr>
        <p:sp>
          <p:nvSpPr>
            <p:cNvPr id="4" name="Shape 2">
              <a:extLst>
                <a:ext uri="{FF2B5EF4-FFF2-40B4-BE49-F238E27FC236}">
                  <a16:creationId xmlns:a16="http://schemas.microsoft.com/office/drawing/2014/main" id="{340CC6DA-904C-AECC-BA1D-F4B3AE6EE1D6}"/>
                </a:ext>
              </a:extLst>
            </p:cNvPr>
            <p:cNvSpPr/>
            <p:nvPr/>
          </p:nvSpPr>
          <p:spPr>
            <a:xfrm>
              <a:off x="457200" y="877389"/>
              <a:ext cx="2377440" cy="1083139"/>
            </a:xfrm>
            <a:prstGeom prst="roundRect">
              <a:avLst>
                <a:gd name="adj" fmla="val 1673"/>
              </a:avLst>
            </a:prstGeom>
            <a:solidFill>
              <a:schemeClr val="accent2"/>
            </a:solidFill>
            <a:ln/>
          </p:spPr>
          <p:txBody>
            <a:bodyPr anchor="ctr"/>
            <a:lstStyle/>
            <a:p>
              <a:pPr algn="ctr"/>
              <a:r>
                <a:rPr lang="en-US" altLang="ja-JP" b="1" dirty="0">
                  <a:solidFill>
                    <a:schemeClr val="bg1"/>
                  </a:solidFill>
                </a:rPr>
                <a:t>ODPO</a:t>
              </a:r>
              <a:r>
                <a:rPr lang="ja-JP" altLang="en-US" b="1">
                  <a:solidFill>
                    <a:schemeClr val="bg1"/>
                  </a:solidFill>
                </a:rPr>
                <a:t>等データ活用</a:t>
              </a:r>
            </a:p>
          </p:txBody>
        </p:sp>
        <p:sp>
          <p:nvSpPr>
            <p:cNvPr id="6" name="Shape 4">
              <a:extLst>
                <a:ext uri="{FF2B5EF4-FFF2-40B4-BE49-F238E27FC236}">
                  <a16:creationId xmlns:a16="http://schemas.microsoft.com/office/drawing/2014/main" id="{35017D45-C5B4-91E3-1150-CFAC9E9C8424}"/>
                </a:ext>
              </a:extLst>
            </p:cNvPr>
            <p:cNvSpPr/>
            <p:nvPr/>
          </p:nvSpPr>
          <p:spPr>
            <a:xfrm>
              <a:off x="3017520" y="877389"/>
              <a:ext cx="8686800" cy="1083139"/>
            </a:xfrm>
            <a:prstGeom prst="roundRect">
              <a:avLst>
                <a:gd name="adj" fmla="val 3871"/>
              </a:avLst>
            </a:prstGeom>
            <a:solidFill>
              <a:schemeClr val="bg1">
                <a:lumMod val="95000"/>
              </a:schemeClr>
            </a:solidFill>
            <a:ln w="12700">
              <a:solidFill>
                <a:srgbClr val="D7DEEC"/>
              </a:solidFill>
              <a:prstDash val="solid"/>
            </a:ln>
          </p:spPr>
          <p:txBody>
            <a:bodyPr anchor="ctr"/>
            <a:lstStyle/>
            <a:p>
              <a:r>
                <a:rPr lang="ja-JP" altLang="en-US">
                  <a:solidFill>
                    <a:schemeClr val="bg2">
                      <a:lumMod val="75000"/>
                    </a:schemeClr>
                  </a:solidFill>
                </a:rPr>
                <a:t>・具体的に何のデータを活用しますか</a:t>
              </a:r>
              <a:endParaRPr lang="en-US" altLang="ja-JP" dirty="0">
                <a:solidFill>
                  <a:schemeClr val="bg2">
                    <a:lumMod val="75000"/>
                  </a:schemeClr>
                </a:solidFill>
              </a:endParaRPr>
            </a:p>
            <a:p>
              <a:r>
                <a:rPr lang="ja-JP" altLang="en-US">
                  <a:solidFill>
                    <a:schemeClr val="bg2">
                      <a:lumMod val="75000"/>
                    </a:schemeClr>
                  </a:solidFill>
                </a:rPr>
                <a:t>（</a:t>
              </a:r>
              <a:r>
                <a:rPr lang="en-US" altLang="ja-JP" dirty="0">
                  <a:solidFill>
                    <a:schemeClr val="bg2">
                      <a:lumMod val="75000"/>
                    </a:schemeClr>
                  </a:solidFill>
                </a:rPr>
                <a:t>ODPO</a:t>
              </a:r>
              <a:r>
                <a:rPr lang="ja-JP" altLang="en-US">
                  <a:solidFill>
                    <a:schemeClr val="bg2">
                      <a:lumMod val="75000"/>
                    </a:schemeClr>
                  </a:solidFill>
                </a:rPr>
                <a:t>に登録されているデータやその他のデータ）</a:t>
              </a:r>
              <a:endParaRPr lang="en-US" altLang="ja-JP" dirty="0">
                <a:solidFill>
                  <a:schemeClr val="bg2">
                    <a:lumMod val="75000"/>
                  </a:schemeClr>
                </a:solidFill>
              </a:endParaRPr>
            </a:p>
            <a:p>
              <a:r>
                <a:rPr lang="ja-JP" altLang="en-US">
                  <a:solidFill>
                    <a:schemeClr val="bg2">
                      <a:lumMod val="75000"/>
                    </a:schemeClr>
                  </a:solidFill>
                </a:rPr>
                <a:t>・データをどのように活用するイメージですか</a:t>
              </a:r>
            </a:p>
          </p:txBody>
        </p:sp>
      </p:grpSp>
      <p:pic>
        <p:nvPicPr>
          <p:cNvPr id="2" name="図 1">
            <a:extLst>
              <a:ext uri="{FF2B5EF4-FFF2-40B4-BE49-F238E27FC236}">
                <a16:creationId xmlns:a16="http://schemas.microsoft.com/office/drawing/2014/main" id="{BCBF2DCE-0943-F27C-8613-C86FA9DF7C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Tree>
    <p:extLst>
      <p:ext uri="{BB962C8B-B14F-4D97-AF65-F5344CB8AC3E}">
        <p14:creationId xmlns:p14="http://schemas.microsoft.com/office/powerpoint/2010/main" val="2686173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47E4D-C5BA-CA11-54B4-9908715445F0}"/>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98A9D06C-7B80-A506-029E-C6EBD4A54024}"/>
              </a:ext>
            </a:extLst>
          </p:cNvPr>
          <p:cNvGrpSpPr/>
          <p:nvPr/>
        </p:nvGrpSpPr>
        <p:grpSpPr>
          <a:xfrm>
            <a:off x="457200" y="877389"/>
            <a:ext cx="11247120" cy="5079273"/>
            <a:chOff x="457200" y="877389"/>
            <a:chExt cx="11247120" cy="1083139"/>
          </a:xfrm>
        </p:grpSpPr>
        <p:sp>
          <p:nvSpPr>
            <p:cNvPr id="4" name="Shape 2">
              <a:extLst>
                <a:ext uri="{FF2B5EF4-FFF2-40B4-BE49-F238E27FC236}">
                  <a16:creationId xmlns:a16="http://schemas.microsoft.com/office/drawing/2014/main" id="{223E85B2-C88D-DB8A-44EB-DD7E96961E94}"/>
                </a:ext>
              </a:extLst>
            </p:cNvPr>
            <p:cNvSpPr/>
            <p:nvPr/>
          </p:nvSpPr>
          <p:spPr>
            <a:xfrm>
              <a:off x="457200" y="877389"/>
              <a:ext cx="2377440" cy="1083139"/>
            </a:xfrm>
            <a:prstGeom prst="roundRect">
              <a:avLst>
                <a:gd name="adj" fmla="val 1673"/>
              </a:avLst>
            </a:prstGeom>
            <a:solidFill>
              <a:schemeClr val="accent2"/>
            </a:solidFill>
            <a:ln/>
          </p:spPr>
          <p:txBody>
            <a:bodyPr anchor="ctr"/>
            <a:lstStyle/>
            <a:p>
              <a:pPr algn="ctr"/>
              <a:r>
                <a:rPr lang="ja-JP" altLang="en-US" b="1">
                  <a:solidFill>
                    <a:schemeClr val="bg1"/>
                  </a:solidFill>
                </a:rPr>
                <a:t>その他</a:t>
              </a:r>
            </a:p>
          </p:txBody>
        </p:sp>
        <p:sp>
          <p:nvSpPr>
            <p:cNvPr id="6" name="Shape 4">
              <a:extLst>
                <a:ext uri="{FF2B5EF4-FFF2-40B4-BE49-F238E27FC236}">
                  <a16:creationId xmlns:a16="http://schemas.microsoft.com/office/drawing/2014/main" id="{E4E36760-8921-7817-9867-4FA2260F3127}"/>
                </a:ext>
              </a:extLst>
            </p:cNvPr>
            <p:cNvSpPr/>
            <p:nvPr/>
          </p:nvSpPr>
          <p:spPr>
            <a:xfrm>
              <a:off x="3017520" y="877389"/>
              <a:ext cx="8686800" cy="1083139"/>
            </a:xfrm>
            <a:prstGeom prst="roundRect">
              <a:avLst>
                <a:gd name="adj" fmla="val 3871"/>
              </a:avLst>
            </a:prstGeom>
            <a:solidFill>
              <a:schemeClr val="bg1">
                <a:lumMod val="95000"/>
              </a:schemeClr>
            </a:solidFill>
            <a:ln w="12700">
              <a:solidFill>
                <a:srgbClr val="D7DEEC"/>
              </a:solidFill>
              <a:prstDash val="solid"/>
            </a:ln>
          </p:spPr>
          <p:txBody>
            <a:bodyPr anchor="ctr"/>
            <a:lstStyle/>
            <a:p>
              <a:r>
                <a:rPr lang="ja-JP" altLang="en-US">
                  <a:solidFill>
                    <a:schemeClr val="bg2">
                      <a:lumMod val="75000"/>
                    </a:schemeClr>
                  </a:solidFill>
                </a:rPr>
                <a:t>その他特記事項があればご記載ください</a:t>
              </a:r>
            </a:p>
          </p:txBody>
        </p:sp>
      </p:grpSp>
      <p:pic>
        <p:nvPicPr>
          <p:cNvPr id="2" name="図 1">
            <a:extLst>
              <a:ext uri="{FF2B5EF4-FFF2-40B4-BE49-F238E27FC236}">
                <a16:creationId xmlns:a16="http://schemas.microsoft.com/office/drawing/2014/main" id="{295C3E45-EAB4-E47D-06F7-6052712141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Tree>
    <p:extLst>
      <p:ext uri="{BB962C8B-B14F-4D97-AF65-F5344CB8AC3E}">
        <p14:creationId xmlns:p14="http://schemas.microsoft.com/office/powerpoint/2010/main" val="4200773748"/>
      </p:ext>
    </p:extLst>
  </p:cSld>
  <p:clrMapOvr>
    <a:masterClrMapping/>
  </p:clrMapOvr>
</p:sld>
</file>

<file path=ppt/theme/theme1.xml><?xml version="1.0" encoding="utf-8"?>
<a:theme xmlns:a="http://schemas.openxmlformats.org/drawingml/2006/main" name="1_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テーマ</Template>
  <TotalTime>0</TotalTime>
  <Words>851</Words>
  <PresentationFormat>ワイド画面</PresentationFormat>
  <Paragraphs>105</Paragraphs>
  <Slides>9</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9</vt:i4>
      </vt:variant>
    </vt:vector>
  </HeadingPairs>
  <TitlesOfParts>
    <vt:vector size="15" baseType="lpstr">
      <vt:lpstr>docs-Roboto</vt:lpstr>
      <vt:lpstr>Yu Gothic</vt:lpstr>
      <vt:lpstr>Yu Gothic</vt:lpstr>
      <vt:lpstr>游ゴシック Light</vt:lpstr>
      <vt:lpstr>Arial</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dcterms:created xsi:type="dcterms:W3CDTF">2026-07-24T07:51:58Z</dcterms:created>
  <dcterms:modified xsi:type="dcterms:W3CDTF">2026-07-26T06:20:36Z</dcterms:modified>
  <cp:category/>
</cp:coreProperties>
</file>